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55" autoAdjust="0"/>
  </p:normalViewPr>
  <p:slideViewPr>
    <p:cSldViewPr>
      <p:cViewPr varScale="1">
        <p:scale>
          <a:sx n="63" d="100"/>
          <a:sy n="63" d="100"/>
        </p:scale>
        <p:origin x="138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DB91C-F547-4A5E-9AC4-BFE6C9C3D9DA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A68A5-4209-415D-ABBD-99671ADDE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948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DB91C-F547-4A5E-9AC4-BFE6C9C3D9DA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A68A5-4209-415D-ABBD-99671ADDE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8584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DB91C-F547-4A5E-9AC4-BFE6C9C3D9DA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A68A5-4209-415D-ABBD-99671ADDE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2569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DB91C-F547-4A5E-9AC4-BFE6C9C3D9DA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A68A5-4209-415D-ABBD-99671ADDE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9495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DB91C-F547-4A5E-9AC4-BFE6C9C3D9DA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A68A5-4209-415D-ABBD-99671ADDE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0350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DB91C-F547-4A5E-9AC4-BFE6C9C3D9DA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A68A5-4209-415D-ABBD-99671ADDE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757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DB91C-F547-4A5E-9AC4-BFE6C9C3D9DA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A68A5-4209-415D-ABBD-99671ADDE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2141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DB91C-F547-4A5E-9AC4-BFE6C9C3D9DA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A68A5-4209-415D-ABBD-99671ADDE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7496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DB91C-F547-4A5E-9AC4-BFE6C9C3D9DA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A68A5-4209-415D-ABBD-99671ADDE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3828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DB91C-F547-4A5E-9AC4-BFE6C9C3D9DA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A68A5-4209-415D-ABBD-99671ADDE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3636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DB91C-F547-4A5E-9AC4-BFE6C9C3D9DA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A68A5-4209-415D-ABBD-99671ADDE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1021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DB91C-F547-4A5E-9AC4-BFE6C9C3D9DA}" type="datetimeFigureOut">
              <a:rPr lang="fr-FR" smtClean="0"/>
              <a:t>11/03/2021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A68A5-4209-415D-ABBD-99671ADDE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0235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A7ED7317-7B27-47F6-89E9-B3E59EE16B8E}"/>
              </a:ext>
            </a:extLst>
          </p:cNvPr>
          <p:cNvSpPr/>
          <p:nvPr/>
        </p:nvSpPr>
        <p:spPr>
          <a:xfrm>
            <a:off x="5724127" y="6605736"/>
            <a:ext cx="3419870" cy="249932"/>
          </a:xfrm>
          <a:prstGeom prst="rect">
            <a:avLst/>
          </a:prstGeom>
          <a:solidFill>
            <a:srgbClr val="141B63"/>
          </a:solidFill>
          <a:ln>
            <a:solidFill>
              <a:srgbClr val="141B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algn="ctr"/>
            <a:r>
              <a:rPr lang="fr-FR" sz="900" dirty="0">
                <a:latin typeface="Myriad Pro" panose="020B0503030403020204" pitchFamily="34" charset="0"/>
              </a:rPr>
              <a:t>drh-recrutement@hopital-europeen.fr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332"/>
            <a:ext cx="5724128" cy="6853336"/>
          </a:xfrm>
          <a:prstGeom prst="rect">
            <a:avLst/>
          </a:prstGeom>
          <a:solidFill>
            <a:srgbClr val="141B63"/>
          </a:solidFill>
          <a:ln>
            <a:solidFill>
              <a:srgbClr val="141B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200" b="1" u="sng" dirty="0"/>
          </a:p>
        </p:txBody>
      </p:sp>
      <p:sp>
        <p:nvSpPr>
          <p:cNvPr id="10" name="Rectangle 9"/>
          <p:cNvSpPr/>
          <p:nvPr/>
        </p:nvSpPr>
        <p:spPr>
          <a:xfrm>
            <a:off x="0" y="-27384"/>
            <a:ext cx="9143999" cy="1080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" y="1052735"/>
            <a:ext cx="9143999" cy="432049"/>
          </a:xfrm>
          <a:prstGeom prst="rect">
            <a:avLst/>
          </a:prstGeom>
          <a:solidFill>
            <a:srgbClr val="AE99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solidFill>
                  <a:schemeClr val="bg1"/>
                </a:solidFill>
              </a:rPr>
              <a:t>RECRUTE</a:t>
            </a:r>
          </a:p>
        </p:txBody>
      </p:sp>
      <p:pic>
        <p:nvPicPr>
          <p:cNvPr id="12" name="Picture 5" descr="P:\Communication\HOPITAL EUROPEEN\CHARTE GRAPHIQUE\LOGOS\1-COMPLET\png\HEM-RV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6268" y="91915"/>
            <a:ext cx="3611462" cy="880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54A2BD26-1A14-4488-B611-47317AE34E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6605736"/>
            <a:ext cx="249932" cy="249932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8E48B695-CFAB-43C5-A368-715AEA7BC038}"/>
              </a:ext>
            </a:extLst>
          </p:cNvPr>
          <p:cNvSpPr txBox="1"/>
          <p:nvPr/>
        </p:nvSpPr>
        <p:spPr>
          <a:xfrm>
            <a:off x="167966" y="1722801"/>
            <a:ext cx="5544616" cy="513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910" dirty="0">
                <a:solidFill>
                  <a:schemeClr val="bg1"/>
                </a:solidFill>
                <a:latin typeface="Myriad Pro" panose="020B0503030403020204" pitchFamily="34" charset="0"/>
              </a:rPr>
              <a:t>Le médecin des EMSP par ses connaissances, compétences et son expertise, participe à la PEC des personnes atteintes d’une maladie grave ou évolutive présentant des symptômes d’inconfort. Il a un rôle de soutien auprès des familles et des équipes soignantes ; il œuvre à améliorer la démarche palliative au sein de l’établissement.</a:t>
            </a:r>
          </a:p>
          <a:p>
            <a:endParaRPr lang="fr-FR" sz="910" b="1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fr-FR" sz="910" b="1" dirty="0">
                <a:solidFill>
                  <a:schemeClr val="bg1"/>
                </a:solidFill>
                <a:latin typeface="Myriad Pro" panose="020B0503030403020204" pitchFamily="34" charset="0"/>
              </a:rPr>
              <a:t>MISSIONS 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10" dirty="0">
                <a:solidFill>
                  <a:schemeClr val="bg1"/>
                </a:solidFill>
                <a:latin typeface="Myriad Pro" panose="020B0503030403020204" pitchFamily="34" charset="0"/>
              </a:rPr>
              <a:t>Il s’engage à l’application des soins palliatifs tels que définis par la Société Française d’Accompagnement et de Soins Palliatifs (SFAP)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10" dirty="0">
                <a:solidFill>
                  <a:schemeClr val="bg1"/>
                </a:solidFill>
                <a:latin typeface="Myriad Pro" panose="020B0503030403020204" pitchFamily="34" charset="0"/>
              </a:rPr>
              <a:t>Il participe activement à la démarche de promotion de bientraitance et lutte contre la maltraitance conduite au sein de l’établissement, en lien avec le comité éthique/ droits des patients ;</a:t>
            </a:r>
          </a:p>
          <a:p>
            <a:endParaRPr lang="fr-FR" sz="910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fr-FR" sz="910" dirty="0">
                <a:solidFill>
                  <a:schemeClr val="bg1"/>
                </a:solidFill>
                <a:latin typeface="Myriad Pro" panose="020B0503030403020204" pitchFamily="34" charset="0"/>
              </a:rPr>
              <a:t>Ses missions auprès des patients en collaboration avec les équipes référentes 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10" dirty="0">
                <a:solidFill>
                  <a:schemeClr val="bg1"/>
                </a:solidFill>
                <a:latin typeface="Myriad Pro" panose="020B0503030403020204" pitchFamily="34" charset="0"/>
              </a:rPr>
              <a:t>Accompagner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10" dirty="0">
                <a:solidFill>
                  <a:schemeClr val="bg1"/>
                </a:solidFill>
                <a:latin typeface="Myriad Pro" panose="020B0503030403020204" pitchFamily="34" charset="0"/>
              </a:rPr>
              <a:t>Evaluer les symptômes d’inconfort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10" dirty="0">
                <a:solidFill>
                  <a:schemeClr val="bg1"/>
                </a:solidFill>
                <a:latin typeface="Myriad Pro" panose="020B0503030403020204" pitchFamily="34" charset="0"/>
              </a:rPr>
              <a:t>Evaluer les besoins globaux (médicaux, psychologiques, sociaux, spirituels,)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10" dirty="0">
                <a:solidFill>
                  <a:schemeClr val="bg1"/>
                </a:solidFill>
                <a:latin typeface="Myriad Pro" panose="020B0503030403020204" pitchFamily="34" charset="0"/>
              </a:rPr>
              <a:t>Proposer des thérapeutiques médicamenteuses ou non médicamenteuses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10" dirty="0">
                <a:solidFill>
                  <a:schemeClr val="bg1"/>
                </a:solidFill>
                <a:latin typeface="Myriad Pro" panose="020B0503030403020204" pitchFamily="34" charset="0"/>
              </a:rPr>
              <a:t>Aider à la mise œuvre d’un projet personnalisé de soins centré sur la qualité de vie et la volonté du patient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10" dirty="0">
                <a:solidFill>
                  <a:schemeClr val="bg1"/>
                </a:solidFill>
                <a:latin typeface="Myriad Pro" panose="020B0503030403020204" pitchFamily="34" charset="0"/>
              </a:rPr>
              <a:t>Discuter en équipe sur l’engagement thérapeutique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10" dirty="0">
                <a:solidFill>
                  <a:schemeClr val="bg1"/>
                </a:solidFill>
                <a:latin typeface="Myriad Pro" panose="020B0503030403020204" pitchFamily="34" charset="0"/>
              </a:rPr>
              <a:t>La prise en charge s’effectue dans le cadre de séjours d’hospitalisation complète. Un projet est en cours afin de développer le suivi de patients en secteur de médecine ambulatoire.</a:t>
            </a:r>
          </a:p>
          <a:p>
            <a:endParaRPr lang="fr-FR" sz="910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fr-FR" sz="910" dirty="0">
                <a:solidFill>
                  <a:schemeClr val="bg1"/>
                </a:solidFill>
                <a:latin typeface="Myriad Pro" panose="020B0503030403020204" pitchFamily="34" charset="0"/>
              </a:rPr>
              <a:t>Auprès des proches 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10" dirty="0">
                <a:solidFill>
                  <a:schemeClr val="bg1"/>
                </a:solidFill>
                <a:latin typeface="Myriad Pro" panose="020B0503030403020204" pitchFamily="34" charset="0"/>
              </a:rPr>
              <a:t>Accompagner, soutenir, être un lien avec les équipes référentes et autres acteurs de soins (dont psychologues),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910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fr-FR" sz="910" dirty="0">
                <a:solidFill>
                  <a:schemeClr val="bg1"/>
                </a:solidFill>
                <a:latin typeface="Myriad Pro" panose="020B0503030403020204" pitchFamily="34" charset="0"/>
              </a:rPr>
              <a:t>Auprès des soignants de la structure 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10" dirty="0">
                <a:solidFill>
                  <a:schemeClr val="bg1"/>
                </a:solidFill>
                <a:latin typeface="Myriad Pro" panose="020B0503030403020204" pitchFamily="34" charset="0"/>
              </a:rPr>
              <a:t>Aider à la prise en charge des patients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10" dirty="0">
                <a:solidFill>
                  <a:schemeClr val="bg1"/>
                </a:solidFill>
                <a:latin typeface="Myriad Pro" panose="020B0503030403020204" pitchFamily="34" charset="0"/>
              </a:rPr>
              <a:t>Accompagner, transmettre, être médiateur,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910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fr-FR" sz="910" b="1" dirty="0">
                <a:solidFill>
                  <a:schemeClr val="bg1"/>
                </a:solidFill>
                <a:latin typeface="Myriad Pro" panose="020B0503030403020204" pitchFamily="34" charset="0"/>
              </a:rPr>
              <a:t>CONDITIONS DE TRAVAIL 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10" dirty="0">
                <a:solidFill>
                  <a:schemeClr val="bg1"/>
                </a:solidFill>
                <a:latin typeface="Myriad Pro" panose="020B0503030403020204" pitchFamily="34" charset="0"/>
              </a:rPr>
              <a:t>Contrat salarié , possibilité de travail à temps partiel ou temps complet;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10" dirty="0">
                <a:solidFill>
                  <a:schemeClr val="bg1"/>
                </a:solidFill>
                <a:latin typeface="Myriad Pro" panose="020B0503030403020204" pitchFamily="34" charset="0"/>
              </a:rPr>
              <a:t>Exercice partagé au sein d’une équipe mobile intra hospitalière, déjà composée de 8 personnes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10" dirty="0">
                <a:solidFill>
                  <a:schemeClr val="bg1"/>
                </a:solidFill>
                <a:latin typeface="Myriad Pro" panose="020B0503030403020204" pitchFamily="34" charset="0"/>
              </a:rPr>
              <a:t>Horaires : organisation à travailler en concertation avec l’équipe de médecins de l’équipe, de manière à assurer une continuité dans la prise en charge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10" dirty="0">
                <a:solidFill>
                  <a:schemeClr val="bg1"/>
                </a:solidFill>
                <a:latin typeface="Myriad Pro" panose="020B0503030403020204" pitchFamily="34" charset="0"/>
              </a:rPr>
              <a:t>Rémunération : salariat sur la base de la convention collective FEHAP (CCN 51),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B2DEF61-C0D6-4166-BF41-D45AF7F65F53}"/>
              </a:ext>
            </a:extLst>
          </p:cNvPr>
          <p:cNvSpPr txBox="1"/>
          <p:nvPr/>
        </p:nvSpPr>
        <p:spPr>
          <a:xfrm>
            <a:off x="-252536" y="1445802"/>
            <a:ext cx="61926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chemeClr val="bg1"/>
                </a:solidFill>
                <a:latin typeface="Myriad Pro" panose="020B0503030403020204" pitchFamily="34" charset="0"/>
              </a:rPr>
              <a:t>2 MÉDECINS ÉQUIPE MOBILE DE SOINS PALLIATIFS ET DOULEUR CANCÉREUSE (H/F)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502E387-47F8-46A1-B460-DC3616E376B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7" y="1628800"/>
            <a:ext cx="3419870" cy="4962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13881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1502</TotalTime>
  <Words>356</Words>
  <Application>Microsoft Office PowerPoint</Application>
  <PresentationFormat>Affichage à l'écran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Myriad Pro</vt:lpstr>
      <vt:lpstr>Thème Office</vt:lpstr>
      <vt:lpstr>Présentation PowerPoint</vt:lpstr>
    </vt:vector>
  </TitlesOfParts>
  <Company>HAP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STAGIAIRE Comm</dc:creator>
  <cp:lastModifiedBy>PLAS Christophe</cp:lastModifiedBy>
  <cp:revision>40</cp:revision>
  <dcterms:created xsi:type="dcterms:W3CDTF">2020-09-23T05:42:14Z</dcterms:created>
  <dcterms:modified xsi:type="dcterms:W3CDTF">2021-03-11T16:58:46Z</dcterms:modified>
</cp:coreProperties>
</file>