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E5E4"/>
    <a:srgbClr val="53595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1" d="100"/>
          <a:sy n="91" d="100"/>
        </p:scale>
        <p:origin x="8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52BAC76-3D01-49F1-A852-694DC42DA0F1}"/>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xmlns="" id="{7D7442EA-9B89-4148-A826-FA9CDA92ACC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xmlns="" id="{0C95CA4F-3BF8-4D3A-9AE3-9C6EEC0F9C96}"/>
              </a:ext>
            </a:extLst>
          </p:cNvPr>
          <p:cNvSpPr>
            <a:spLocks noGrp="1"/>
          </p:cNvSpPr>
          <p:nvPr>
            <p:ph type="dt" sz="half" idx="10"/>
          </p:nvPr>
        </p:nvSpPr>
        <p:spPr/>
        <p:txBody>
          <a:bodyPr/>
          <a:lstStyle/>
          <a:p>
            <a:fld id="{396CFD90-D173-4ECE-88D3-CEE3FBB9F4BD}" type="datetimeFigureOut">
              <a:rPr lang="fr-FR" smtClean="0"/>
              <a:t>16/03/2019</a:t>
            </a:fld>
            <a:endParaRPr lang="fr-FR"/>
          </a:p>
        </p:txBody>
      </p:sp>
      <p:sp>
        <p:nvSpPr>
          <p:cNvPr id="5" name="Espace réservé du pied de page 4">
            <a:extLst>
              <a:ext uri="{FF2B5EF4-FFF2-40B4-BE49-F238E27FC236}">
                <a16:creationId xmlns:a16="http://schemas.microsoft.com/office/drawing/2014/main" xmlns="" id="{E7993C2C-E331-4C72-A8FC-E3D6B50FA6F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C678D701-F34D-4988-B819-57F4A5C50882}"/>
              </a:ext>
            </a:extLst>
          </p:cNvPr>
          <p:cNvSpPr>
            <a:spLocks noGrp="1"/>
          </p:cNvSpPr>
          <p:nvPr>
            <p:ph type="sldNum" sz="quarter" idx="12"/>
          </p:nvPr>
        </p:nvSpPr>
        <p:spPr/>
        <p:txBody>
          <a:bodyPr/>
          <a:lstStyle/>
          <a:p>
            <a:fld id="{BF65208D-1CE6-414F-89E9-C306C5559A22}" type="slidenum">
              <a:rPr lang="fr-FR" smtClean="0"/>
              <a:t>‹N°›</a:t>
            </a:fld>
            <a:endParaRPr lang="fr-FR"/>
          </a:p>
        </p:txBody>
      </p:sp>
    </p:spTree>
    <p:extLst>
      <p:ext uri="{BB962C8B-B14F-4D97-AF65-F5344CB8AC3E}">
        <p14:creationId xmlns:p14="http://schemas.microsoft.com/office/powerpoint/2010/main" val="2321455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14A7EC76-7B9B-4D27-8A40-15392903D77F}"/>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xmlns="" id="{BD6D5C0B-0469-4304-ADD4-48FCA936B008}"/>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FF84B87D-761B-4D8A-8571-F60A749325FA}"/>
              </a:ext>
            </a:extLst>
          </p:cNvPr>
          <p:cNvSpPr>
            <a:spLocks noGrp="1"/>
          </p:cNvSpPr>
          <p:nvPr>
            <p:ph type="dt" sz="half" idx="10"/>
          </p:nvPr>
        </p:nvSpPr>
        <p:spPr/>
        <p:txBody>
          <a:bodyPr/>
          <a:lstStyle/>
          <a:p>
            <a:fld id="{396CFD90-D173-4ECE-88D3-CEE3FBB9F4BD}" type="datetimeFigureOut">
              <a:rPr lang="fr-FR" smtClean="0"/>
              <a:t>16/03/2019</a:t>
            </a:fld>
            <a:endParaRPr lang="fr-FR"/>
          </a:p>
        </p:txBody>
      </p:sp>
      <p:sp>
        <p:nvSpPr>
          <p:cNvPr id="5" name="Espace réservé du pied de page 4">
            <a:extLst>
              <a:ext uri="{FF2B5EF4-FFF2-40B4-BE49-F238E27FC236}">
                <a16:creationId xmlns:a16="http://schemas.microsoft.com/office/drawing/2014/main" xmlns="" id="{0FAECDD7-B60C-4ECF-BA4F-949D0765886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6475F94B-7D86-49E8-A11B-5735F530B0EC}"/>
              </a:ext>
            </a:extLst>
          </p:cNvPr>
          <p:cNvSpPr>
            <a:spLocks noGrp="1"/>
          </p:cNvSpPr>
          <p:nvPr>
            <p:ph type="sldNum" sz="quarter" idx="12"/>
          </p:nvPr>
        </p:nvSpPr>
        <p:spPr/>
        <p:txBody>
          <a:bodyPr/>
          <a:lstStyle/>
          <a:p>
            <a:fld id="{BF65208D-1CE6-414F-89E9-C306C5559A22}" type="slidenum">
              <a:rPr lang="fr-FR" smtClean="0"/>
              <a:t>‹N°›</a:t>
            </a:fld>
            <a:endParaRPr lang="fr-FR"/>
          </a:p>
        </p:txBody>
      </p:sp>
    </p:spTree>
    <p:extLst>
      <p:ext uri="{BB962C8B-B14F-4D97-AF65-F5344CB8AC3E}">
        <p14:creationId xmlns:p14="http://schemas.microsoft.com/office/powerpoint/2010/main" val="23716900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xmlns="" id="{C1E4B008-EC1D-4A50-B6DE-944FAC6DA9DD}"/>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xmlns="" id="{5CFCA482-7293-434A-8913-EFF8F08DBBD0}"/>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12058A64-DCC9-4D6D-ADBC-DA86F29A5072}"/>
              </a:ext>
            </a:extLst>
          </p:cNvPr>
          <p:cNvSpPr>
            <a:spLocks noGrp="1"/>
          </p:cNvSpPr>
          <p:nvPr>
            <p:ph type="dt" sz="half" idx="10"/>
          </p:nvPr>
        </p:nvSpPr>
        <p:spPr/>
        <p:txBody>
          <a:bodyPr/>
          <a:lstStyle/>
          <a:p>
            <a:fld id="{396CFD90-D173-4ECE-88D3-CEE3FBB9F4BD}" type="datetimeFigureOut">
              <a:rPr lang="fr-FR" smtClean="0"/>
              <a:t>16/03/2019</a:t>
            </a:fld>
            <a:endParaRPr lang="fr-FR"/>
          </a:p>
        </p:txBody>
      </p:sp>
      <p:sp>
        <p:nvSpPr>
          <p:cNvPr id="5" name="Espace réservé du pied de page 4">
            <a:extLst>
              <a:ext uri="{FF2B5EF4-FFF2-40B4-BE49-F238E27FC236}">
                <a16:creationId xmlns:a16="http://schemas.microsoft.com/office/drawing/2014/main" xmlns="" id="{3847F5E6-8019-440C-9CAB-9C01C9E4183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6B71C906-5C7A-4EFC-8F31-2EC0A05C0019}"/>
              </a:ext>
            </a:extLst>
          </p:cNvPr>
          <p:cNvSpPr>
            <a:spLocks noGrp="1"/>
          </p:cNvSpPr>
          <p:nvPr>
            <p:ph type="sldNum" sz="quarter" idx="12"/>
          </p:nvPr>
        </p:nvSpPr>
        <p:spPr/>
        <p:txBody>
          <a:bodyPr/>
          <a:lstStyle/>
          <a:p>
            <a:fld id="{BF65208D-1CE6-414F-89E9-C306C5559A22}" type="slidenum">
              <a:rPr lang="fr-FR" smtClean="0"/>
              <a:t>‹N°›</a:t>
            </a:fld>
            <a:endParaRPr lang="fr-FR"/>
          </a:p>
        </p:txBody>
      </p:sp>
    </p:spTree>
    <p:extLst>
      <p:ext uri="{BB962C8B-B14F-4D97-AF65-F5344CB8AC3E}">
        <p14:creationId xmlns:p14="http://schemas.microsoft.com/office/powerpoint/2010/main" val="3347350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15585549-50C1-46C6-9523-F6D7FB18CA6C}"/>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xmlns="" id="{980E3AB4-E488-42B5-8015-CA167797AC14}"/>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8A822DAE-D137-4C38-9864-170C0672D668}"/>
              </a:ext>
            </a:extLst>
          </p:cNvPr>
          <p:cNvSpPr>
            <a:spLocks noGrp="1"/>
          </p:cNvSpPr>
          <p:nvPr>
            <p:ph type="dt" sz="half" idx="10"/>
          </p:nvPr>
        </p:nvSpPr>
        <p:spPr/>
        <p:txBody>
          <a:bodyPr/>
          <a:lstStyle/>
          <a:p>
            <a:fld id="{396CFD90-D173-4ECE-88D3-CEE3FBB9F4BD}" type="datetimeFigureOut">
              <a:rPr lang="fr-FR" smtClean="0"/>
              <a:t>16/03/2019</a:t>
            </a:fld>
            <a:endParaRPr lang="fr-FR"/>
          </a:p>
        </p:txBody>
      </p:sp>
      <p:sp>
        <p:nvSpPr>
          <p:cNvPr id="5" name="Espace réservé du pied de page 4">
            <a:extLst>
              <a:ext uri="{FF2B5EF4-FFF2-40B4-BE49-F238E27FC236}">
                <a16:creationId xmlns:a16="http://schemas.microsoft.com/office/drawing/2014/main" xmlns="" id="{DBDD7960-7FA0-418E-BF96-67B2EB361C4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B20FEEDA-506D-4263-850C-EA1303CD7E12}"/>
              </a:ext>
            </a:extLst>
          </p:cNvPr>
          <p:cNvSpPr>
            <a:spLocks noGrp="1"/>
          </p:cNvSpPr>
          <p:nvPr>
            <p:ph type="sldNum" sz="quarter" idx="12"/>
          </p:nvPr>
        </p:nvSpPr>
        <p:spPr/>
        <p:txBody>
          <a:bodyPr/>
          <a:lstStyle/>
          <a:p>
            <a:fld id="{BF65208D-1CE6-414F-89E9-C306C5559A22}" type="slidenum">
              <a:rPr lang="fr-FR" smtClean="0"/>
              <a:t>‹N°›</a:t>
            </a:fld>
            <a:endParaRPr lang="fr-FR"/>
          </a:p>
        </p:txBody>
      </p:sp>
    </p:spTree>
    <p:extLst>
      <p:ext uri="{BB962C8B-B14F-4D97-AF65-F5344CB8AC3E}">
        <p14:creationId xmlns:p14="http://schemas.microsoft.com/office/powerpoint/2010/main" val="2745236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0A3BA9A-809B-4DC8-B212-08CC88C3AB7D}"/>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xmlns="" id="{831BE4CE-69B0-45AE-B83C-0F65CBEE159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xmlns="" id="{83485A07-9CF4-4568-B353-60B3968D3A57}"/>
              </a:ext>
            </a:extLst>
          </p:cNvPr>
          <p:cNvSpPr>
            <a:spLocks noGrp="1"/>
          </p:cNvSpPr>
          <p:nvPr>
            <p:ph type="dt" sz="half" idx="10"/>
          </p:nvPr>
        </p:nvSpPr>
        <p:spPr/>
        <p:txBody>
          <a:bodyPr/>
          <a:lstStyle/>
          <a:p>
            <a:fld id="{396CFD90-D173-4ECE-88D3-CEE3FBB9F4BD}" type="datetimeFigureOut">
              <a:rPr lang="fr-FR" smtClean="0"/>
              <a:t>16/03/2019</a:t>
            </a:fld>
            <a:endParaRPr lang="fr-FR"/>
          </a:p>
        </p:txBody>
      </p:sp>
      <p:sp>
        <p:nvSpPr>
          <p:cNvPr id="5" name="Espace réservé du pied de page 4">
            <a:extLst>
              <a:ext uri="{FF2B5EF4-FFF2-40B4-BE49-F238E27FC236}">
                <a16:creationId xmlns:a16="http://schemas.microsoft.com/office/drawing/2014/main" xmlns="" id="{76FBDC17-D09D-45B6-8220-F7701931A45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8C43FD13-E018-48A1-A049-3B29F6394B1F}"/>
              </a:ext>
            </a:extLst>
          </p:cNvPr>
          <p:cNvSpPr>
            <a:spLocks noGrp="1"/>
          </p:cNvSpPr>
          <p:nvPr>
            <p:ph type="sldNum" sz="quarter" idx="12"/>
          </p:nvPr>
        </p:nvSpPr>
        <p:spPr/>
        <p:txBody>
          <a:bodyPr/>
          <a:lstStyle/>
          <a:p>
            <a:fld id="{BF65208D-1CE6-414F-89E9-C306C5559A22}" type="slidenum">
              <a:rPr lang="fr-FR" smtClean="0"/>
              <a:t>‹N°›</a:t>
            </a:fld>
            <a:endParaRPr lang="fr-FR"/>
          </a:p>
        </p:txBody>
      </p:sp>
    </p:spTree>
    <p:extLst>
      <p:ext uri="{BB962C8B-B14F-4D97-AF65-F5344CB8AC3E}">
        <p14:creationId xmlns:p14="http://schemas.microsoft.com/office/powerpoint/2010/main" val="2624397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76E3620-EDD2-4F27-8FB9-B4697BFBCAEF}"/>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xmlns="" id="{09511C2F-A3B5-4A7F-B692-634E636D95F3}"/>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xmlns="" id="{B8DA326F-7F66-4601-A046-3C586BE28382}"/>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xmlns="" id="{23E9C9BF-9302-4DFB-9543-F09B485907CA}"/>
              </a:ext>
            </a:extLst>
          </p:cNvPr>
          <p:cNvSpPr>
            <a:spLocks noGrp="1"/>
          </p:cNvSpPr>
          <p:nvPr>
            <p:ph type="dt" sz="half" idx="10"/>
          </p:nvPr>
        </p:nvSpPr>
        <p:spPr/>
        <p:txBody>
          <a:bodyPr/>
          <a:lstStyle/>
          <a:p>
            <a:fld id="{396CFD90-D173-4ECE-88D3-CEE3FBB9F4BD}" type="datetimeFigureOut">
              <a:rPr lang="fr-FR" smtClean="0"/>
              <a:t>16/03/2019</a:t>
            </a:fld>
            <a:endParaRPr lang="fr-FR"/>
          </a:p>
        </p:txBody>
      </p:sp>
      <p:sp>
        <p:nvSpPr>
          <p:cNvPr id="6" name="Espace réservé du pied de page 5">
            <a:extLst>
              <a:ext uri="{FF2B5EF4-FFF2-40B4-BE49-F238E27FC236}">
                <a16:creationId xmlns:a16="http://schemas.microsoft.com/office/drawing/2014/main" xmlns="" id="{EFC87EA9-F810-4D51-BCFC-FD06E4D468A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58F0D2AE-29B5-41BC-B376-9D9516F45D30}"/>
              </a:ext>
            </a:extLst>
          </p:cNvPr>
          <p:cNvSpPr>
            <a:spLocks noGrp="1"/>
          </p:cNvSpPr>
          <p:nvPr>
            <p:ph type="sldNum" sz="quarter" idx="12"/>
          </p:nvPr>
        </p:nvSpPr>
        <p:spPr/>
        <p:txBody>
          <a:bodyPr/>
          <a:lstStyle/>
          <a:p>
            <a:fld id="{BF65208D-1CE6-414F-89E9-C306C5559A22}" type="slidenum">
              <a:rPr lang="fr-FR" smtClean="0"/>
              <a:t>‹N°›</a:t>
            </a:fld>
            <a:endParaRPr lang="fr-FR"/>
          </a:p>
        </p:txBody>
      </p:sp>
    </p:spTree>
    <p:extLst>
      <p:ext uri="{BB962C8B-B14F-4D97-AF65-F5344CB8AC3E}">
        <p14:creationId xmlns:p14="http://schemas.microsoft.com/office/powerpoint/2010/main" val="722808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E1D5433-3054-4C4B-B605-575C1EBA6152}"/>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xmlns="" id="{19347F60-790F-4D7C-BF08-6C0270AA93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xmlns="" id="{A74E8AB2-98D1-416C-A87D-2A8BC215CEA7}"/>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xmlns="" id="{0F9E7AD6-5C1B-462A-807B-784952D8B09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xmlns="" id="{9FB54A59-ED90-4526-B059-108BE7F8BA69}"/>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xmlns="" id="{5C854FBF-9C5B-4015-A093-01C04AEE6D32}"/>
              </a:ext>
            </a:extLst>
          </p:cNvPr>
          <p:cNvSpPr>
            <a:spLocks noGrp="1"/>
          </p:cNvSpPr>
          <p:nvPr>
            <p:ph type="dt" sz="half" idx="10"/>
          </p:nvPr>
        </p:nvSpPr>
        <p:spPr/>
        <p:txBody>
          <a:bodyPr/>
          <a:lstStyle/>
          <a:p>
            <a:fld id="{396CFD90-D173-4ECE-88D3-CEE3FBB9F4BD}" type="datetimeFigureOut">
              <a:rPr lang="fr-FR" smtClean="0"/>
              <a:t>16/03/2019</a:t>
            </a:fld>
            <a:endParaRPr lang="fr-FR"/>
          </a:p>
        </p:txBody>
      </p:sp>
      <p:sp>
        <p:nvSpPr>
          <p:cNvPr id="8" name="Espace réservé du pied de page 7">
            <a:extLst>
              <a:ext uri="{FF2B5EF4-FFF2-40B4-BE49-F238E27FC236}">
                <a16:creationId xmlns:a16="http://schemas.microsoft.com/office/drawing/2014/main" xmlns="" id="{B656BF8B-ACA3-46CE-B511-6A69789522C5}"/>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xmlns="" id="{A97CDC26-CC6C-489D-9865-097B76497AA7}"/>
              </a:ext>
            </a:extLst>
          </p:cNvPr>
          <p:cNvSpPr>
            <a:spLocks noGrp="1"/>
          </p:cNvSpPr>
          <p:nvPr>
            <p:ph type="sldNum" sz="quarter" idx="12"/>
          </p:nvPr>
        </p:nvSpPr>
        <p:spPr/>
        <p:txBody>
          <a:bodyPr/>
          <a:lstStyle/>
          <a:p>
            <a:fld id="{BF65208D-1CE6-414F-89E9-C306C5559A22}" type="slidenum">
              <a:rPr lang="fr-FR" smtClean="0"/>
              <a:t>‹N°›</a:t>
            </a:fld>
            <a:endParaRPr lang="fr-FR"/>
          </a:p>
        </p:txBody>
      </p:sp>
    </p:spTree>
    <p:extLst>
      <p:ext uri="{BB962C8B-B14F-4D97-AF65-F5344CB8AC3E}">
        <p14:creationId xmlns:p14="http://schemas.microsoft.com/office/powerpoint/2010/main" val="3544927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F1A1FFD-3B55-4117-85E2-AC6A7F50473E}"/>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xmlns="" id="{40F64935-4618-4B49-AAC4-CD876D7C1B5B}"/>
              </a:ext>
            </a:extLst>
          </p:cNvPr>
          <p:cNvSpPr>
            <a:spLocks noGrp="1"/>
          </p:cNvSpPr>
          <p:nvPr>
            <p:ph type="dt" sz="half" idx="10"/>
          </p:nvPr>
        </p:nvSpPr>
        <p:spPr/>
        <p:txBody>
          <a:bodyPr/>
          <a:lstStyle/>
          <a:p>
            <a:fld id="{396CFD90-D173-4ECE-88D3-CEE3FBB9F4BD}" type="datetimeFigureOut">
              <a:rPr lang="fr-FR" smtClean="0"/>
              <a:t>16/03/2019</a:t>
            </a:fld>
            <a:endParaRPr lang="fr-FR"/>
          </a:p>
        </p:txBody>
      </p:sp>
      <p:sp>
        <p:nvSpPr>
          <p:cNvPr id="4" name="Espace réservé du pied de page 3">
            <a:extLst>
              <a:ext uri="{FF2B5EF4-FFF2-40B4-BE49-F238E27FC236}">
                <a16:creationId xmlns:a16="http://schemas.microsoft.com/office/drawing/2014/main" xmlns="" id="{FBA1714E-2B47-47C9-BEDC-82D790A1A989}"/>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xmlns="" id="{AD4BE94F-E0F7-4594-8EAB-EF1C3EE39B2C}"/>
              </a:ext>
            </a:extLst>
          </p:cNvPr>
          <p:cNvSpPr>
            <a:spLocks noGrp="1"/>
          </p:cNvSpPr>
          <p:nvPr>
            <p:ph type="sldNum" sz="quarter" idx="12"/>
          </p:nvPr>
        </p:nvSpPr>
        <p:spPr/>
        <p:txBody>
          <a:bodyPr/>
          <a:lstStyle/>
          <a:p>
            <a:fld id="{BF65208D-1CE6-414F-89E9-C306C5559A22}" type="slidenum">
              <a:rPr lang="fr-FR" smtClean="0"/>
              <a:t>‹N°›</a:t>
            </a:fld>
            <a:endParaRPr lang="fr-FR"/>
          </a:p>
        </p:txBody>
      </p:sp>
    </p:spTree>
    <p:extLst>
      <p:ext uri="{BB962C8B-B14F-4D97-AF65-F5344CB8AC3E}">
        <p14:creationId xmlns:p14="http://schemas.microsoft.com/office/powerpoint/2010/main" val="3813315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199C250D-A571-4740-ACC0-1C82116FFC26}"/>
              </a:ext>
            </a:extLst>
          </p:cNvPr>
          <p:cNvSpPr>
            <a:spLocks noGrp="1"/>
          </p:cNvSpPr>
          <p:nvPr>
            <p:ph type="dt" sz="half" idx="10"/>
          </p:nvPr>
        </p:nvSpPr>
        <p:spPr/>
        <p:txBody>
          <a:bodyPr/>
          <a:lstStyle/>
          <a:p>
            <a:fld id="{396CFD90-D173-4ECE-88D3-CEE3FBB9F4BD}" type="datetimeFigureOut">
              <a:rPr lang="fr-FR" smtClean="0"/>
              <a:t>16/03/2019</a:t>
            </a:fld>
            <a:endParaRPr lang="fr-FR"/>
          </a:p>
        </p:txBody>
      </p:sp>
      <p:sp>
        <p:nvSpPr>
          <p:cNvPr id="3" name="Espace réservé du pied de page 2">
            <a:extLst>
              <a:ext uri="{FF2B5EF4-FFF2-40B4-BE49-F238E27FC236}">
                <a16:creationId xmlns:a16="http://schemas.microsoft.com/office/drawing/2014/main" xmlns="" id="{2739E9DF-E3E4-47F3-9C99-FCFD2CBA58B1}"/>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xmlns="" id="{73A737C4-FC04-41D6-9720-DDAA7115D231}"/>
              </a:ext>
            </a:extLst>
          </p:cNvPr>
          <p:cNvSpPr>
            <a:spLocks noGrp="1"/>
          </p:cNvSpPr>
          <p:nvPr>
            <p:ph type="sldNum" sz="quarter" idx="12"/>
          </p:nvPr>
        </p:nvSpPr>
        <p:spPr/>
        <p:txBody>
          <a:bodyPr/>
          <a:lstStyle/>
          <a:p>
            <a:fld id="{BF65208D-1CE6-414F-89E9-C306C5559A22}" type="slidenum">
              <a:rPr lang="fr-FR" smtClean="0"/>
              <a:t>‹N°›</a:t>
            </a:fld>
            <a:endParaRPr lang="fr-FR"/>
          </a:p>
        </p:txBody>
      </p:sp>
    </p:spTree>
    <p:extLst>
      <p:ext uri="{BB962C8B-B14F-4D97-AF65-F5344CB8AC3E}">
        <p14:creationId xmlns:p14="http://schemas.microsoft.com/office/powerpoint/2010/main" val="4278501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1E7B54F-DEA4-4889-AEC4-970272DE44C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xmlns="" id="{250425C8-CFB8-4953-A36F-853740DC8E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xmlns="" id="{A76B9349-ACB6-4751-AFAC-06D399B00E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xmlns="" id="{1C319046-961F-4E93-BF4C-C76C809B05D6}"/>
              </a:ext>
            </a:extLst>
          </p:cNvPr>
          <p:cNvSpPr>
            <a:spLocks noGrp="1"/>
          </p:cNvSpPr>
          <p:nvPr>
            <p:ph type="dt" sz="half" idx="10"/>
          </p:nvPr>
        </p:nvSpPr>
        <p:spPr/>
        <p:txBody>
          <a:bodyPr/>
          <a:lstStyle/>
          <a:p>
            <a:fld id="{396CFD90-D173-4ECE-88D3-CEE3FBB9F4BD}" type="datetimeFigureOut">
              <a:rPr lang="fr-FR" smtClean="0"/>
              <a:t>16/03/2019</a:t>
            </a:fld>
            <a:endParaRPr lang="fr-FR"/>
          </a:p>
        </p:txBody>
      </p:sp>
      <p:sp>
        <p:nvSpPr>
          <p:cNvPr id="6" name="Espace réservé du pied de page 5">
            <a:extLst>
              <a:ext uri="{FF2B5EF4-FFF2-40B4-BE49-F238E27FC236}">
                <a16:creationId xmlns:a16="http://schemas.microsoft.com/office/drawing/2014/main" xmlns="" id="{14218935-3FD4-4C0E-A476-0071E67ED0C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06A52D3E-6936-4A35-B9B6-8C3ABEFD8495}"/>
              </a:ext>
            </a:extLst>
          </p:cNvPr>
          <p:cNvSpPr>
            <a:spLocks noGrp="1"/>
          </p:cNvSpPr>
          <p:nvPr>
            <p:ph type="sldNum" sz="quarter" idx="12"/>
          </p:nvPr>
        </p:nvSpPr>
        <p:spPr/>
        <p:txBody>
          <a:bodyPr/>
          <a:lstStyle/>
          <a:p>
            <a:fld id="{BF65208D-1CE6-414F-89E9-C306C5559A22}" type="slidenum">
              <a:rPr lang="fr-FR" smtClean="0"/>
              <a:t>‹N°›</a:t>
            </a:fld>
            <a:endParaRPr lang="fr-FR"/>
          </a:p>
        </p:txBody>
      </p:sp>
    </p:spTree>
    <p:extLst>
      <p:ext uri="{BB962C8B-B14F-4D97-AF65-F5344CB8AC3E}">
        <p14:creationId xmlns:p14="http://schemas.microsoft.com/office/powerpoint/2010/main" val="2944903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EA747B5-6801-4FB7-9BCA-2D59EA8BA1D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xmlns="" id="{DB80B943-8F71-4C79-B9B6-3624687FF82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xmlns="" id="{FEF774CE-954C-490E-B65B-7A7BEF68CD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xmlns="" id="{B8AC40B9-4A93-48B5-9278-C0CE9F10A637}"/>
              </a:ext>
            </a:extLst>
          </p:cNvPr>
          <p:cNvSpPr>
            <a:spLocks noGrp="1"/>
          </p:cNvSpPr>
          <p:nvPr>
            <p:ph type="dt" sz="half" idx="10"/>
          </p:nvPr>
        </p:nvSpPr>
        <p:spPr/>
        <p:txBody>
          <a:bodyPr/>
          <a:lstStyle/>
          <a:p>
            <a:fld id="{396CFD90-D173-4ECE-88D3-CEE3FBB9F4BD}" type="datetimeFigureOut">
              <a:rPr lang="fr-FR" smtClean="0"/>
              <a:t>16/03/2019</a:t>
            </a:fld>
            <a:endParaRPr lang="fr-FR"/>
          </a:p>
        </p:txBody>
      </p:sp>
      <p:sp>
        <p:nvSpPr>
          <p:cNvPr id="6" name="Espace réservé du pied de page 5">
            <a:extLst>
              <a:ext uri="{FF2B5EF4-FFF2-40B4-BE49-F238E27FC236}">
                <a16:creationId xmlns:a16="http://schemas.microsoft.com/office/drawing/2014/main" xmlns="" id="{132E4D79-95F7-48C7-A1DC-8A34B6E3411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6368DF88-25DB-427C-9878-E5E6C017AD47}"/>
              </a:ext>
            </a:extLst>
          </p:cNvPr>
          <p:cNvSpPr>
            <a:spLocks noGrp="1"/>
          </p:cNvSpPr>
          <p:nvPr>
            <p:ph type="sldNum" sz="quarter" idx="12"/>
          </p:nvPr>
        </p:nvSpPr>
        <p:spPr/>
        <p:txBody>
          <a:bodyPr/>
          <a:lstStyle/>
          <a:p>
            <a:fld id="{BF65208D-1CE6-414F-89E9-C306C5559A22}" type="slidenum">
              <a:rPr lang="fr-FR" smtClean="0"/>
              <a:t>‹N°›</a:t>
            </a:fld>
            <a:endParaRPr lang="fr-FR"/>
          </a:p>
        </p:txBody>
      </p:sp>
    </p:spTree>
    <p:extLst>
      <p:ext uri="{BB962C8B-B14F-4D97-AF65-F5344CB8AC3E}">
        <p14:creationId xmlns:p14="http://schemas.microsoft.com/office/powerpoint/2010/main" val="5026995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xmlns="" id="{79351823-D98B-4EA3-85B5-B155500FC88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xmlns="" id="{6D23AFE3-E493-4687-A6E5-55781C9357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39A61871-50CF-467E-9C81-5A73716DFD1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6CFD90-D173-4ECE-88D3-CEE3FBB9F4BD}" type="datetimeFigureOut">
              <a:rPr lang="fr-FR" smtClean="0"/>
              <a:t>16/03/2019</a:t>
            </a:fld>
            <a:endParaRPr lang="fr-FR"/>
          </a:p>
        </p:txBody>
      </p:sp>
      <p:sp>
        <p:nvSpPr>
          <p:cNvPr id="5" name="Espace réservé du pied de page 4">
            <a:extLst>
              <a:ext uri="{FF2B5EF4-FFF2-40B4-BE49-F238E27FC236}">
                <a16:creationId xmlns:a16="http://schemas.microsoft.com/office/drawing/2014/main" xmlns="" id="{D6B0DDBA-0259-4339-99AC-4FE4E298212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xmlns="" id="{DEBC6F98-CF9F-421E-80B4-FD84D655E9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65208D-1CE6-414F-89E9-C306C5559A22}" type="slidenum">
              <a:rPr lang="fr-FR" smtClean="0"/>
              <a:t>‹N°›</a:t>
            </a:fld>
            <a:endParaRPr lang="fr-FR"/>
          </a:p>
        </p:txBody>
      </p:sp>
    </p:spTree>
    <p:extLst>
      <p:ext uri="{BB962C8B-B14F-4D97-AF65-F5344CB8AC3E}">
        <p14:creationId xmlns:p14="http://schemas.microsoft.com/office/powerpoint/2010/main" val="3611826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deyphi@gmail.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74553DFE-10ED-422A-BDB5-1A695DB56F97}"/>
              </a:ext>
            </a:extLst>
          </p:cNvPr>
          <p:cNvSpPr txBox="1">
            <a:spLocks/>
          </p:cNvSpPr>
          <p:nvPr/>
        </p:nvSpPr>
        <p:spPr>
          <a:xfrm>
            <a:off x="1073331" y="4981303"/>
            <a:ext cx="10515600" cy="81112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fr-FR" sz="3600" b="1" dirty="0" smtClean="0"/>
              <a:t>Sarrians Cherche  un MEDECIN</a:t>
            </a:r>
            <a:endParaRPr lang="fr-FR" sz="3600" b="1" dirty="0"/>
          </a:p>
        </p:txBody>
      </p:sp>
      <p:pic>
        <p:nvPicPr>
          <p:cNvPr id="2050" name="Picture 2" descr="RÃ©sultat de recherche d'images pour &quot;recherche medecin  humour&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56128" y="746235"/>
            <a:ext cx="4321832" cy="4056993"/>
          </a:xfrm>
          <a:prstGeom prst="rect">
            <a:avLst/>
          </a:prstGeom>
          <a:noFill/>
          <a:extLst>
            <a:ext uri="{909E8E84-426E-40DD-AFC4-6F175D3DCCD1}">
              <a14:hiddenFill xmlns:a14="http://schemas.microsoft.com/office/drawing/2010/main">
                <a:solidFill>
                  <a:srgbClr val="FFFFFF"/>
                </a:solidFill>
              </a14:hiddenFill>
            </a:ext>
          </a:extLst>
        </p:spPr>
      </p:pic>
      <p:sp>
        <p:nvSpPr>
          <p:cNvPr id="2" name="Bande diagonale 1"/>
          <p:cNvSpPr/>
          <p:nvPr/>
        </p:nvSpPr>
        <p:spPr>
          <a:xfrm>
            <a:off x="388883" y="451945"/>
            <a:ext cx="1912883" cy="1513489"/>
          </a:xfrm>
          <a:prstGeom prst="diagStrip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rgbClr val="FF0000"/>
                </a:solidFill>
              </a:rPr>
              <a:t>URGENT</a:t>
            </a:r>
            <a:endParaRPr lang="fr-FR" dirty="0">
              <a:solidFill>
                <a:srgbClr val="FF0000"/>
              </a:solidFill>
            </a:endParaRPr>
          </a:p>
        </p:txBody>
      </p:sp>
    </p:spTree>
    <p:extLst>
      <p:ext uri="{BB962C8B-B14F-4D97-AF65-F5344CB8AC3E}">
        <p14:creationId xmlns:p14="http://schemas.microsoft.com/office/powerpoint/2010/main" val="8202668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340CCA3D-9047-406A-9C0B-CD3886695373}"/>
              </a:ext>
            </a:extLst>
          </p:cNvPr>
          <p:cNvSpPr>
            <a:spLocks noGrp="1"/>
          </p:cNvSpPr>
          <p:nvPr>
            <p:ph idx="1"/>
          </p:nvPr>
        </p:nvSpPr>
        <p:spPr>
          <a:xfrm>
            <a:off x="742406" y="275499"/>
            <a:ext cx="10515600" cy="595358"/>
          </a:xfrm>
        </p:spPr>
        <p:txBody>
          <a:bodyPr>
            <a:normAutofit/>
          </a:bodyPr>
          <a:lstStyle/>
          <a:p>
            <a:pPr marL="0" indent="0" algn="ctr">
              <a:buNone/>
            </a:pPr>
            <a:r>
              <a:rPr lang="fr-FR" sz="3600" b="1" dirty="0"/>
              <a:t>Le territoire géographique</a:t>
            </a:r>
          </a:p>
        </p:txBody>
      </p:sp>
      <p:sp>
        <p:nvSpPr>
          <p:cNvPr id="4" name="Espace réservé du contenu 2">
            <a:extLst>
              <a:ext uri="{FF2B5EF4-FFF2-40B4-BE49-F238E27FC236}">
                <a16:creationId xmlns:a16="http://schemas.microsoft.com/office/drawing/2014/main" xmlns="" id="{8D61004F-EBAE-4267-85F8-012036F1C2A0}"/>
              </a:ext>
            </a:extLst>
          </p:cNvPr>
          <p:cNvSpPr txBox="1">
            <a:spLocks/>
          </p:cNvSpPr>
          <p:nvPr/>
        </p:nvSpPr>
        <p:spPr>
          <a:xfrm>
            <a:off x="742406" y="1716768"/>
            <a:ext cx="10515600" cy="376963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endParaRPr lang="fr-FR" sz="3600" b="1" dirty="0"/>
          </a:p>
        </p:txBody>
      </p:sp>
      <p:sp>
        <p:nvSpPr>
          <p:cNvPr id="10" name="Espace réservé du contenu 2">
            <a:extLst>
              <a:ext uri="{FF2B5EF4-FFF2-40B4-BE49-F238E27FC236}">
                <a16:creationId xmlns:a16="http://schemas.microsoft.com/office/drawing/2014/main" xmlns="" id="{185C117D-0225-4A11-9D91-331869F6AF49}"/>
              </a:ext>
            </a:extLst>
          </p:cNvPr>
          <p:cNvSpPr txBox="1">
            <a:spLocks/>
          </p:cNvSpPr>
          <p:nvPr/>
        </p:nvSpPr>
        <p:spPr>
          <a:xfrm>
            <a:off x="6226629" y="1296193"/>
            <a:ext cx="5506250" cy="528630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buFont typeface="Wingdings" panose="05000000000000000000" pitchFamily="2" charset="2"/>
              <a:buChar char="Ø"/>
            </a:pPr>
            <a:r>
              <a:rPr lang="fr-FR" sz="1800" b="1" dirty="0"/>
              <a:t> </a:t>
            </a:r>
            <a:r>
              <a:rPr lang="fr-FR" sz="1800" dirty="0"/>
              <a:t>Département du Vaucluse</a:t>
            </a:r>
          </a:p>
          <a:p>
            <a:pPr algn="just">
              <a:buFont typeface="Wingdings" panose="05000000000000000000" pitchFamily="2" charset="2"/>
              <a:buChar char="Ø"/>
            </a:pPr>
            <a:endParaRPr lang="fr-FR" sz="1800" dirty="0"/>
          </a:p>
          <a:p>
            <a:pPr algn="just">
              <a:buFont typeface="Wingdings" panose="05000000000000000000" pitchFamily="2" charset="2"/>
              <a:buChar char="Ø"/>
            </a:pPr>
            <a:r>
              <a:rPr lang="fr-FR" sz="1800" dirty="0"/>
              <a:t> 6 004 habitants (semi-urbain)</a:t>
            </a:r>
          </a:p>
          <a:p>
            <a:pPr algn="just">
              <a:buFont typeface="Wingdings" panose="05000000000000000000" pitchFamily="2" charset="2"/>
              <a:buChar char="Ø"/>
            </a:pPr>
            <a:endParaRPr lang="fr-FR" sz="1800" dirty="0"/>
          </a:p>
          <a:p>
            <a:pPr algn="just">
              <a:buFont typeface="Wingdings" panose="05000000000000000000" pitchFamily="2" charset="2"/>
              <a:buChar char="Ø"/>
            </a:pPr>
            <a:r>
              <a:rPr lang="fr-FR" sz="1800" dirty="0"/>
              <a:t>Situé à proximité de Carpentras </a:t>
            </a:r>
            <a:r>
              <a:rPr lang="fr-FR" sz="1800" dirty="0" smtClean="0"/>
              <a:t>(8 </a:t>
            </a:r>
            <a:r>
              <a:rPr lang="fr-FR" sz="1800" dirty="0"/>
              <a:t>mn) d'Avignon (20 mn)  Orange (15 mn), Marseille et  Montpellier  (1h30), du Mont Ventoux (45 minutes) et de la méditerranée (1heure). Accès par des axes routiers fluides entre Carpentras, Sarrians et Avignon.</a:t>
            </a:r>
          </a:p>
          <a:p>
            <a:pPr algn="just">
              <a:buFont typeface="Wingdings" panose="05000000000000000000" pitchFamily="2" charset="2"/>
              <a:buChar char="Ø"/>
            </a:pPr>
            <a:endParaRPr lang="fr-FR" sz="1800" dirty="0"/>
          </a:p>
          <a:p>
            <a:pPr algn="just">
              <a:buFont typeface="Wingdings" panose="05000000000000000000" pitchFamily="2" charset="2"/>
              <a:buChar char="Ø"/>
            </a:pPr>
            <a:r>
              <a:rPr lang="fr-FR" sz="1800" dirty="0" smtClean="0"/>
              <a:t>Services: petite enfance</a:t>
            </a:r>
            <a:r>
              <a:rPr lang="fr-FR" sz="1800" dirty="0"/>
              <a:t>, écoles, activités </a:t>
            </a:r>
            <a:r>
              <a:rPr lang="fr-FR" sz="1800" dirty="0" smtClean="0"/>
              <a:t>extra- </a:t>
            </a:r>
            <a:r>
              <a:rPr lang="fr-FR" sz="1800" dirty="0"/>
              <a:t>scolaires</a:t>
            </a:r>
          </a:p>
          <a:p>
            <a:pPr algn="just">
              <a:buFont typeface="Wingdings" panose="05000000000000000000" pitchFamily="2" charset="2"/>
              <a:buChar char="Ø"/>
            </a:pPr>
            <a:endParaRPr lang="fr-FR" sz="1800" dirty="0"/>
          </a:p>
          <a:p>
            <a:pPr algn="just">
              <a:buFont typeface="Wingdings" panose="05000000000000000000" pitchFamily="2" charset="2"/>
              <a:buChar char="Ø"/>
            </a:pPr>
            <a:r>
              <a:rPr lang="fr-FR" sz="1800" dirty="0"/>
              <a:t>Associations sportives…</a:t>
            </a:r>
          </a:p>
          <a:p>
            <a:pPr algn="just">
              <a:buFont typeface="Wingdings" panose="05000000000000000000" pitchFamily="2" charset="2"/>
              <a:buChar char="Ø"/>
            </a:pPr>
            <a:endParaRPr lang="fr-FR" sz="2100" dirty="0"/>
          </a:p>
          <a:p>
            <a:pPr algn="just">
              <a:buFont typeface="Wingdings" panose="05000000000000000000" pitchFamily="2" charset="2"/>
              <a:buChar char="Ø"/>
            </a:pPr>
            <a:endParaRPr lang="fr-FR" sz="2100" dirty="0"/>
          </a:p>
        </p:txBody>
      </p:sp>
      <p:pic>
        <p:nvPicPr>
          <p:cNvPr id="2" name="Image 1">
            <a:extLst>
              <a:ext uri="{FF2B5EF4-FFF2-40B4-BE49-F238E27FC236}">
                <a16:creationId xmlns:a16="http://schemas.microsoft.com/office/drawing/2014/main" xmlns="" id="{E76F4575-4ADC-427D-9EFB-E0E7B07DC8B6}"/>
              </a:ext>
            </a:extLst>
          </p:cNvPr>
          <p:cNvPicPr>
            <a:picLocks noChangeAspect="1"/>
          </p:cNvPicPr>
          <p:nvPr/>
        </p:nvPicPr>
        <p:blipFill>
          <a:blip r:embed="rId2"/>
          <a:stretch>
            <a:fillRect/>
          </a:stretch>
        </p:blipFill>
        <p:spPr>
          <a:xfrm>
            <a:off x="139344" y="1331029"/>
            <a:ext cx="5457825" cy="4343400"/>
          </a:xfrm>
          <a:prstGeom prst="rect">
            <a:avLst/>
          </a:prstGeom>
        </p:spPr>
      </p:pic>
      <p:sp>
        <p:nvSpPr>
          <p:cNvPr id="6" name="Bande diagonale 5"/>
          <p:cNvSpPr/>
          <p:nvPr/>
        </p:nvSpPr>
        <p:spPr>
          <a:xfrm>
            <a:off x="388884" y="451945"/>
            <a:ext cx="2081048" cy="1692166"/>
          </a:xfrm>
          <a:prstGeom prst="diagStrip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rgbClr val="FF0000"/>
                </a:solidFill>
              </a:rPr>
              <a:t>URGENT</a:t>
            </a:r>
            <a:endParaRPr lang="fr-FR" dirty="0">
              <a:solidFill>
                <a:srgbClr val="FF0000"/>
              </a:solidFill>
            </a:endParaRPr>
          </a:p>
        </p:txBody>
      </p:sp>
    </p:spTree>
    <p:extLst>
      <p:ext uri="{BB962C8B-B14F-4D97-AF65-F5344CB8AC3E}">
        <p14:creationId xmlns:p14="http://schemas.microsoft.com/office/powerpoint/2010/main" val="9392965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a:extLst>
              <a:ext uri="{FF2B5EF4-FFF2-40B4-BE49-F238E27FC236}">
                <a16:creationId xmlns:a16="http://schemas.microsoft.com/office/drawing/2014/main" xmlns="" id="{7D45CC01-A067-4E73-9BB3-FC9FEEB5E2D8}"/>
              </a:ext>
            </a:extLst>
          </p:cNvPr>
          <p:cNvSpPr>
            <a:spLocks noGrp="1"/>
          </p:cNvSpPr>
          <p:nvPr>
            <p:ph type="title"/>
          </p:nvPr>
        </p:nvSpPr>
        <p:spPr>
          <a:xfrm>
            <a:off x="838200" y="365125"/>
            <a:ext cx="10515600" cy="1325563"/>
          </a:xfrm>
        </p:spPr>
        <p:txBody>
          <a:bodyPr>
            <a:normAutofit/>
          </a:bodyPr>
          <a:lstStyle/>
          <a:p>
            <a:pPr marL="0" indent="0" algn="ctr">
              <a:buNone/>
            </a:pPr>
            <a:r>
              <a:rPr lang="fr-FR" sz="3600" b="1" dirty="0"/>
              <a:t>L’environnement médical</a:t>
            </a:r>
          </a:p>
        </p:txBody>
      </p:sp>
      <p:sp>
        <p:nvSpPr>
          <p:cNvPr id="6" name="Espace réservé du contenu 2">
            <a:extLst>
              <a:ext uri="{FF2B5EF4-FFF2-40B4-BE49-F238E27FC236}">
                <a16:creationId xmlns:a16="http://schemas.microsoft.com/office/drawing/2014/main" xmlns="" id="{25027257-E683-4F7C-9A8F-5026D3B5F260}"/>
              </a:ext>
            </a:extLst>
          </p:cNvPr>
          <p:cNvSpPr txBox="1">
            <a:spLocks/>
          </p:cNvSpPr>
          <p:nvPr/>
        </p:nvSpPr>
        <p:spPr>
          <a:xfrm>
            <a:off x="400594" y="1690688"/>
            <a:ext cx="5138357" cy="394285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fr-FR" sz="1800" b="1" dirty="0" smtClean="0"/>
              <a:t>A  Sarrians  : </a:t>
            </a:r>
            <a:endParaRPr lang="fr-FR" sz="1800" b="1" dirty="0"/>
          </a:p>
          <a:p>
            <a:pPr marL="0" indent="0" algn="just">
              <a:buNone/>
            </a:pPr>
            <a:r>
              <a:rPr lang="fr-FR" sz="1800" b="1" dirty="0"/>
              <a:t>	</a:t>
            </a:r>
            <a:r>
              <a:rPr lang="fr-FR" sz="1800" b="1" dirty="0" smtClean="0"/>
              <a:t>- 2 Pharmacies</a:t>
            </a:r>
          </a:p>
          <a:p>
            <a:pPr marL="0" indent="0" algn="just">
              <a:buNone/>
            </a:pPr>
            <a:r>
              <a:rPr lang="fr-FR" sz="1800" b="1" dirty="0"/>
              <a:t>	</a:t>
            </a:r>
            <a:r>
              <a:rPr lang="fr-FR" sz="1800" b="1" dirty="0" smtClean="0"/>
              <a:t>- </a:t>
            </a:r>
            <a:r>
              <a:rPr lang="fr-FR" sz="1800" b="1" dirty="0" smtClean="0"/>
              <a:t>2 Chirurgiens  dentistes</a:t>
            </a:r>
            <a:endParaRPr lang="fr-FR" sz="1800" b="1" dirty="0" smtClean="0"/>
          </a:p>
          <a:p>
            <a:pPr marL="0" indent="0" algn="just">
              <a:buNone/>
            </a:pPr>
            <a:r>
              <a:rPr lang="fr-FR" sz="1800" b="1" dirty="0"/>
              <a:t>	</a:t>
            </a:r>
            <a:r>
              <a:rPr lang="fr-FR" sz="1800" b="1" dirty="0" smtClean="0"/>
              <a:t>- 2 Cabinets  infirmiers</a:t>
            </a:r>
          </a:p>
          <a:p>
            <a:pPr marL="0" indent="0" algn="just">
              <a:buNone/>
            </a:pPr>
            <a:r>
              <a:rPr lang="fr-FR" sz="1800" b="1" dirty="0"/>
              <a:t>	</a:t>
            </a:r>
            <a:r>
              <a:rPr lang="fr-FR" sz="1800" b="1" dirty="0" smtClean="0"/>
              <a:t>- 4 Kinésithérapeutes</a:t>
            </a:r>
          </a:p>
          <a:p>
            <a:pPr marL="0" indent="0" algn="just">
              <a:buNone/>
            </a:pPr>
            <a:r>
              <a:rPr lang="fr-FR" sz="1800" b="1" dirty="0"/>
              <a:t>	</a:t>
            </a:r>
            <a:r>
              <a:rPr lang="fr-FR" sz="1800" b="1" dirty="0" smtClean="0"/>
              <a:t>- 1 Podologue-pédicure</a:t>
            </a:r>
          </a:p>
          <a:p>
            <a:pPr marL="0" indent="0" algn="just">
              <a:buNone/>
            </a:pPr>
            <a:r>
              <a:rPr lang="fr-FR" sz="1800" b="1" dirty="0"/>
              <a:t>	</a:t>
            </a:r>
            <a:r>
              <a:rPr lang="fr-FR" sz="1800" b="1" dirty="0" smtClean="0"/>
              <a:t>- 2 Orthophonistes</a:t>
            </a:r>
          </a:p>
          <a:p>
            <a:pPr marL="0" indent="0" algn="just">
              <a:buNone/>
            </a:pPr>
            <a:r>
              <a:rPr lang="fr-FR" sz="1800" b="1" dirty="0"/>
              <a:t>	</a:t>
            </a:r>
            <a:r>
              <a:rPr lang="fr-FR" sz="1800" b="1" dirty="0" smtClean="0"/>
              <a:t>- 1 </a:t>
            </a:r>
            <a:r>
              <a:rPr lang="fr-FR" sz="1800" b="1" dirty="0" err="1" smtClean="0"/>
              <a:t>Ehpad</a:t>
            </a:r>
            <a:r>
              <a:rPr lang="fr-FR" sz="1800" b="1" dirty="0" smtClean="0"/>
              <a:t>  ( 60 lits)</a:t>
            </a:r>
          </a:p>
          <a:p>
            <a:pPr marL="0" indent="0" algn="just">
              <a:buNone/>
            </a:pPr>
            <a:r>
              <a:rPr lang="fr-FR" sz="1800" b="1" dirty="0"/>
              <a:t>	</a:t>
            </a:r>
            <a:r>
              <a:rPr lang="fr-FR" sz="1800" b="1" dirty="0" smtClean="0"/>
              <a:t>-1 Laboratoire  </a:t>
            </a:r>
            <a:r>
              <a:rPr lang="fr-FR" sz="1800" b="1" dirty="0" smtClean="0"/>
              <a:t>d’analyses  médicales</a:t>
            </a:r>
            <a:endParaRPr lang="fr-FR" sz="1800" b="1" dirty="0" smtClean="0"/>
          </a:p>
          <a:p>
            <a:pPr marL="0" indent="0" algn="just">
              <a:buNone/>
            </a:pPr>
            <a:r>
              <a:rPr lang="fr-FR" sz="1800" b="1" dirty="0"/>
              <a:t>	</a:t>
            </a:r>
            <a:r>
              <a:rPr lang="fr-FR" sz="1800" b="1" dirty="0" smtClean="0"/>
              <a:t>-Plus que 3 </a:t>
            </a:r>
            <a:r>
              <a:rPr lang="fr-FR" sz="1800" b="1" dirty="0" smtClean="0"/>
              <a:t>Médecins </a:t>
            </a:r>
            <a:r>
              <a:rPr lang="fr-FR" sz="1800" b="1" dirty="0" smtClean="0"/>
              <a:t> au  01 avril 2019 </a:t>
            </a:r>
            <a:endParaRPr lang="fr-FR" sz="1800" b="1" dirty="0"/>
          </a:p>
          <a:p>
            <a:pPr algn="just">
              <a:buFont typeface="Wingdings" panose="05000000000000000000" pitchFamily="2" charset="2"/>
              <a:buChar char="Ø"/>
            </a:pPr>
            <a:endParaRPr lang="fr-FR" sz="1800" b="1" dirty="0"/>
          </a:p>
          <a:p>
            <a:pPr algn="just">
              <a:buFont typeface="Wingdings" panose="05000000000000000000" pitchFamily="2" charset="2"/>
              <a:buChar char="Ø"/>
            </a:pPr>
            <a:endParaRPr lang="fr-FR" sz="1800" dirty="0"/>
          </a:p>
          <a:p>
            <a:pPr marL="0" indent="0" algn="just">
              <a:buNone/>
            </a:pPr>
            <a:endParaRPr lang="fr-FR" sz="1800" dirty="0"/>
          </a:p>
          <a:p>
            <a:pPr marL="0" indent="0" algn="just">
              <a:buNone/>
            </a:pPr>
            <a:endParaRPr lang="fr-FR" sz="1800" dirty="0"/>
          </a:p>
          <a:p>
            <a:pPr algn="just">
              <a:buFont typeface="Wingdings" panose="05000000000000000000" pitchFamily="2" charset="2"/>
              <a:buChar char="Ø"/>
            </a:pPr>
            <a:endParaRPr lang="fr-FR" sz="1800" dirty="0"/>
          </a:p>
          <a:p>
            <a:pPr algn="just">
              <a:buFont typeface="Wingdings" panose="05000000000000000000" pitchFamily="2" charset="2"/>
              <a:buChar char="Ø"/>
            </a:pPr>
            <a:endParaRPr lang="fr-FR" sz="1800" dirty="0"/>
          </a:p>
          <a:p>
            <a:pPr algn="just">
              <a:buFont typeface="Wingdings" panose="05000000000000000000" pitchFamily="2" charset="2"/>
              <a:buChar char="Ø"/>
            </a:pPr>
            <a:endParaRPr lang="fr-FR" sz="1800" dirty="0"/>
          </a:p>
          <a:p>
            <a:pPr algn="just">
              <a:buFont typeface="Wingdings" panose="05000000000000000000" pitchFamily="2" charset="2"/>
              <a:buChar char="Ø"/>
            </a:pPr>
            <a:endParaRPr lang="fr-FR" sz="1800" dirty="0"/>
          </a:p>
          <a:p>
            <a:pPr marL="0" indent="0" algn="just">
              <a:buNone/>
            </a:pPr>
            <a:endParaRPr lang="fr-FR" sz="2100" dirty="0"/>
          </a:p>
          <a:p>
            <a:pPr algn="just">
              <a:buFont typeface="Wingdings" panose="05000000000000000000" pitchFamily="2" charset="2"/>
              <a:buChar char="Ø"/>
            </a:pPr>
            <a:endParaRPr lang="fr-FR" sz="2100" dirty="0"/>
          </a:p>
        </p:txBody>
      </p:sp>
      <p:sp>
        <p:nvSpPr>
          <p:cNvPr id="5" name="Espace réservé du contenu 2">
            <a:extLst>
              <a:ext uri="{FF2B5EF4-FFF2-40B4-BE49-F238E27FC236}">
                <a16:creationId xmlns:a16="http://schemas.microsoft.com/office/drawing/2014/main" xmlns="" id="{25027257-E683-4F7C-9A8F-5026D3B5F260}"/>
              </a:ext>
            </a:extLst>
          </p:cNvPr>
          <p:cNvSpPr txBox="1">
            <a:spLocks/>
          </p:cNvSpPr>
          <p:nvPr/>
        </p:nvSpPr>
        <p:spPr>
          <a:xfrm>
            <a:off x="6232634" y="1710231"/>
            <a:ext cx="5875283" cy="4594499"/>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fr-FR" sz="1800" b="1" dirty="0" smtClean="0"/>
              <a:t>A  Carpentras   : </a:t>
            </a:r>
          </a:p>
          <a:p>
            <a:pPr marL="0" indent="0" algn="just">
              <a:buNone/>
            </a:pPr>
            <a:r>
              <a:rPr lang="fr-FR" sz="1800" b="1" dirty="0" smtClean="0"/>
              <a:t>- Un Pôle  Santé qui  comprend  </a:t>
            </a:r>
            <a:r>
              <a:rPr lang="fr-FR" sz="1800" b="1" dirty="0" smtClean="0"/>
              <a:t>: </a:t>
            </a:r>
            <a:endParaRPr lang="fr-FR" sz="1800" b="1" dirty="0" smtClean="0"/>
          </a:p>
          <a:p>
            <a:pPr lvl="1" algn="just"/>
            <a:r>
              <a:rPr lang="fr-FR" sz="1800" b="1" dirty="0" smtClean="0"/>
              <a:t>un hôpital public </a:t>
            </a:r>
          </a:p>
          <a:p>
            <a:pPr lvl="1" algn="just"/>
            <a:r>
              <a:rPr lang="fr-FR" sz="1800" b="1" dirty="0" smtClean="0"/>
              <a:t>une clinique chirurgicale privée </a:t>
            </a:r>
          </a:p>
          <a:p>
            <a:pPr lvl="1" algn="just"/>
            <a:r>
              <a:rPr lang="fr-FR" sz="1800" b="1" dirty="0" smtClean="0"/>
              <a:t>un  CSSR</a:t>
            </a:r>
          </a:p>
          <a:p>
            <a:pPr lvl="1" algn="just"/>
            <a:r>
              <a:rPr lang="fr-FR" sz="1800" b="1" dirty="0" smtClean="0"/>
              <a:t>l’ATIR </a:t>
            </a:r>
          </a:p>
          <a:p>
            <a:pPr lvl="1" algn="just"/>
            <a:r>
              <a:rPr lang="fr-FR" sz="1800" b="1" dirty="0" smtClean="0"/>
              <a:t>une antenne psychiatrique </a:t>
            </a:r>
          </a:p>
          <a:p>
            <a:pPr lvl="1" algn="just"/>
            <a:r>
              <a:rPr lang="fr-FR" sz="1800" b="1" dirty="0" smtClean="0"/>
              <a:t>Un centre  d’imagerie avec IRM et Scanner</a:t>
            </a:r>
          </a:p>
          <a:p>
            <a:pPr marL="0" indent="0" algn="just">
              <a:buNone/>
            </a:pPr>
            <a:r>
              <a:rPr lang="fr-FR" sz="1800" b="1" dirty="0" smtClean="0"/>
              <a:t>-Une clinique de rééducation  fonctionnelle</a:t>
            </a:r>
          </a:p>
          <a:p>
            <a:pPr marL="0" indent="0" algn="just">
              <a:buNone/>
            </a:pPr>
            <a:r>
              <a:rPr lang="fr-FR" sz="1800" b="1" dirty="0" smtClean="0"/>
              <a:t>-Des spécialistes  libéraux</a:t>
            </a:r>
          </a:p>
          <a:p>
            <a:pPr marL="0" indent="0" algn="just">
              <a:buNone/>
            </a:pPr>
            <a:r>
              <a:rPr lang="fr-FR" sz="1800" b="1" dirty="0" smtClean="0"/>
              <a:t>En Avignon : un CHG, une </a:t>
            </a:r>
            <a:r>
              <a:rPr lang="fr-FR" sz="1800" b="1" dirty="0" smtClean="0"/>
              <a:t>clinique oncologique</a:t>
            </a:r>
            <a:r>
              <a:rPr lang="fr-FR" sz="1800" b="1" dirty="0" smtClean="0"/>
              <a:t>, une  </a:t>
            </a:r>
            <a:r>
              <a:rPr lang="fr-FR" sz="1800" b="1" dirty="0" smtClean="0"/>
              <a:t>clinique  cardiologique </a:t>
            </a:r>
            <a:r>
              <a:rPr lang="fr-FR" sz="1800" b="1" dirty="0" smtClean="0"/>
              <a:t>….</a:t>
            </a:r>
          </a:p>
          <a:p>
            <a:pPr marL="0" indent="0" algn="just">
              <a:buNone/>
            </a:pPr>
            <a:endParaRPr lang="fr-FR" sz="1800" b="1" dirty="0" smtClean="0"/>
          </a:p>
          <a:p>
            <a:pPr marL="0" indent="0" algn="just">
              <a:buNone/>
            </a:pPr>
            <a:r>
              <a:rPr lang="fr-FR" sz="1800" b="1" dirty="0"/>
              <a:t>	</a:t>
            </a:r>
          </a:p>
          <a:p>
            <a:pPr algn="just">
              <a:buFont typeface="Wingdings" panose="05000000000000000000" pitchFamily="2" charset="2"/>
              <a:buChar char="Ø"/>
            </a:pPr>
            <a:endParaRPr lang="fr-FR" sz="1800" dirty="0"/>
          </a:p>
          <a:p>
            <a:pPr marL="0" indent="0" algn="just">
              <a:buNone/>
            </a:pPr>
            <a:endParaRPr lang="fr-FR" sz="1800" dirty="0"/>
          </a:p>
          <a:p>
            <a:pPr marL="0" indent="0" algn="just">
              <a:buNone/>
            </a:pPr>
            <a:endParaRPr lang="fr-FR" sz="1800" dirty="0"/>
          </a:p>
          <a:p>
            <a:pPr algn="just">
              <a:buFont typeface="Wingdings" panose="05000000000000000000" pitchFamily="2" charset="2"/>
              <a:buChar char="Ø"/>
            </a:pPr>
            <a:endParaRPr lang="fr-FR" sz="1800" dirty="0"/>
          </a:p>
          <a:p>
            <a:pPr algn="just">
              <a:buFont typeface="Wingdings" panose="05000000000000000000" pitchFamily="2" charset="2"/>
              <a:buChar char="Ø"/>
            </a:pPr>
            <a:endParaRPr lang="fr-FR" sz="1800" dirty="0"/>
          </a:p>
          <a:p>
            <a:pPr algn="just">
              <a:buFont typeface="Wingdings" panose="05000000000000000000" pitchFamily="2" charset="2"/>
              <a:buChar char="Ø"/>
            </a:pPr>
            <a:endParaRPr lang="fr-FR" sz="1800" dirty="0"/>
          </a:p>
          <a:p>
            <a:pPr algn="just">
              <a:buFont typeface="Wingdings" panose="05000000000000000000" pitchFamily="2" charset="2"/>
              <a:buChar char="Ø"/>
            </a:pPr>
            <a:endParaRPr lang="fr-FR" sz="1800" dirty="0"/>
          </a:p>
          <a:p>
            <a:pPr marL="0" indent="0" algn="just">
              <a:buNone/>
            </a:pPr>
            <a:endParaRPr lang="fr-FR" sz="2100" dirty="0"/>
          </a:p>
          <a:p>
            <a:pPr algn="just">
              <a:buFont typeface="Wingdings" panose="05000000000000000000" pitchFamily="2" charset="2"/>
              <a:buChar char="Ø"/>
            </a:pPr>
            <a:endParaRPr lang="fr-FR" sz="2100" dirty="0"/>
          </a:p>
        </p:txBody>
      </p:sp>
      <p:sp>
        <p:nvSpPr>
          <p:cNvPr id="7" name="Bande diagonale 6"/>
          <p:cNvSpPr/>
          <p:nvPr/>
        </p:nvSpPr>
        <p:spPr>
          <a:xfrm>
            <a:off x="144517" y="300366"/>
            <a:ext cx="1841938" cy="1528434"/>
          </a:xfrm>
          <a:prstGeom prst="diagStrip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rgbClr val="FF0000"/>
                </a:solidFill>
              </a:rPr>
              <a:t>URGENT</a:t>
            </a:r>
            <a:endParaRPr lang="fr-FR" dirty="0">
              <a:solidFill>
                <a:srgbClr val="FF0000"/>
              </a:solidFill>
            </a:endParaRPr>
          </a:p>
        </p:txBody>
      </p:sp>
    </p:spTree>
    <p:extLst>
      <p:ext uri="{BB962C8B-B14F-4D97-AF65-F5344CB8AC3E}">
        <p14:creationId xmlns:p14="http://schemas.microsoft.com/office/powerpoint/2010/main" val="26556328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a:extLst>
              <a:ext uri="{FF2B5EF4-FFF2-40B4-BE49-F238E27FC236}">
                <a16:creationId xmlns:a16="http://schemas.microsoft.com/office/drawing/2014/main" xmlns="" id="{7D45CC01-A067-4E73-9BB3-FC9FEEB5E2D8}"/>
              </a:ext>
            </a:extLst>
          </p:cNvPr>
          <p:cNvSpPr>
            <a:spLocks noGrp="1"/>
          </p:cNvSpPr>
          <p:nvPr>
            <p:ph type="title"/>
          </p:nvPr>
        </p:nvSpPr>
        <p:spPr>
          <a:xfrm>
            <a:off x="4729654" y="365125"/>
            <a:ext cx="6624145" cy="1325563"/>
          </a:xfrm>
        </p:spPr>
        <p:txBody>
          <a:bodyPr>
            <a:normAutofit/>
          </a:bodyPr>
          <a:lstStyle/>
          <a:p>
            <a:pPr marL="0" indent="0" algn="ctr">
              <a:buNone/>
            </a:pPr>
            <a:r>
              <a:rPr lang="fr-FR" sz="3600" b="1" dirty="0" smtClean="0"/>
              <a:t>Le Centre  Médical Jean GIONO</a:t>
            </a:r>
            <a:endParaRPr lang="fr-FR" sz="3600" b="1" dirty="0"/>
          </a:p>
        </p:txBody>
      </p:sp>
      <p:sp>
        <p:nvSpPr>
          <p:cNvPr id="6" name="Espace réservé du contenu 2">
            <a:extLst>
              <a:ext uri="{FF2B5EF4-FFF2-40B4-BE49-F238E27FC236}">
                <a16:creationId xmlns:a16="http://schemas.microsoft.com/office/drawing/2014/main" xmlns="" id="{25027257-E683-4F7C-9A8F-5026D3B5F260}"/>
              </a:ext>
            </a:extLst>
          </p:cNvPr>
          <p:cNvSpPr txBox="1">
            <a:spLocks/>
          </p:cNvSpPr>
          <p:nvPr/>
        </p:nvSpPr>
        <p:spPr>
          <a:xfrm>
            <a:off x="400594" y="2406869"/>
            <a:ext cx="11373395" cy="417563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buFont typeface="Wingdings" panose="05000000000000000000" pitchFamily="2" charset="2"/>
              <a:buChar char="Ø"/>
            </a:pPr>
            <a:r>
              <a:rPr lang="fr-FR" sz="1800" b="1" dirty="0" smtClean="0"/>
              <a:t>Créé en 1996 à  l’initiative de professionnels  libéraux .</a:t>
            </a:r>
          </a:p>
          <a:p>
            <a:pPr algn="just">
              <a:buFont typeface="Wingdings" panose="05000000000000000000" pitchFamily="2" charset="2"/>
              <a:buChar char="Ø"/>
            </a:pPr>
            <a:r>
              <a:rPr lang="fr-FR" sz="1800" b="1" dirty="0" smtClean="0"/>
              <a:t>1 bâtiment </a:t>
            </a:r>
            <a:r>
              <a:rPr lang="fr-FR" sz="1800" b="1" dirty="0" err="1" smtClean="0"/>
              <a:t>para-médical</a:t>
            </a:r>
            <a:r>
              <a:rPr lang="fr-FR" sz="1800" b="1" dirty="0" smtClean="0"/>
              <a:t> </a:t>
            </a:r>
            <a:r>
              <a:rPr lang="fr-FR" sz="1800" b="1" dirty="0" smtClean="0"/>
              <a:t>et  1 bâtiment  médical.</a:t>
            </a:r>
          </a:p>
          <a:p>
            <a:pPr algn="just">
              <a:buFont typeface="Wingdings" panose="05000000000000000000" pitchFamily="2" charset="2"/>
              <a:buChar char="Ø"/>
            </a:pPr>
            <a:r>
              <a:rPr lang="fr-FR" sz="1800" b="1" dirty="0"/>
              <a:t> </a:t>
            </a:r>
            <a:r>
              <a:rPr lang="fr-FR" sz="1800" b="1" dirty="0" smtClean="0"/>
              <a:t>La  maison  médicale :</a:t>
            </a:r>
          </a:p>
          <a:p>
            <a:pPr lvl="1" algn="just">
              <a:buFont typeface="Wingdings" panose="05000000000000000000" pitchFamily="2" charset="2"/>
              <a:buChar char="Ø"/>
            </a:pPr>
            <a:r>
              <a:rPr lang="fr-FR" sz="1400" b="1" dirty="0" smtClean="0"/>
              <a:t>Une mise  en  commun des moyens</a:t>
            </a:r>
            <a:endParaRPr lang="fr-FR" sz="1400" b="1" dirty="0" smtClean="0"/>
          </a:p>
          <a:p>
            <a:pPr lvl="1" algn="just">
              <a:buFont typeface="Wingdings" panose="05000000000000000000" pitchFamily="2" charset="2"/>
              <a:buChar char="Ø"/>
            </a:pPr>
            <a:r>
              <a:rPr lang="fr-FR" sz="1400" b="1" dirty="0" smtClean="0"/>
              <a:t>Des locaux  fonctionnels</a:t>
            </a:r>
          </a:p>
          <a:p>
            <a:pPr lvl="1" algn="just">
              <a:buFont typeface="Wingdings" panose="05000000000000000000" pitchFamily="2" charset="2"/>
              <a:buChar char="Ø"/>
            </a:pPr>
            <a:r>
              <a:rPr lang="fr-FR" sz="1400" b="1" dirty="0" smtClean="0"/>
              <a:t>un logiciel  commun permettant  une  réelle permanence des soins  en  cas d’absence d’un des praticiens</a:t>
            </a:r>
          </a:p>
          <a:p>
            <a:pPr algn="just">
              <a:buFont typeface="Wingdings" panose="05000000000000000000" pitchFamily="2" charset="2"/>
              <a:buChar char="Ø"/>
            </a:pPr>
            <a:r>
              <a:rPr lang="fr-FR" sz="1800" b="1" dirty="0" smtClean="0"/>
              <a:t>Un tour de garde de  8 médecins (</a:t>
            </a:r>
            <a:r>
              <a:rPr lang="fr-FR" sz="1800" b="1" dirty="0" err="1" smtClean="0"/>
              <a:t>Aubignan</a:t>
            </a:r>
            <a:r>
              <a:rPr lang="fr-FR" sz="1800" b="1" dirty="0" smtClean="0"/>
              <a:t>,  </a:t>
            </a:r>
            <a:r>
              <a:rPr lang="fr-FR" sz="1800" b="1" dirty="0" err="1" smtClean="0"/>
              <a:t>Beaumes</a:t>
            </a:r>
            <a:r>
              <a:rPr lang="fr-FR" sz="1800" b="1" dirty="0" smtClean="0"/>
              <a:t> </a:t>
            </a:r>
            <a:r>
              <a:rPr lang="fr-FR" sz="1800" b="1" dirty="0"/>
              <a:t>de  </a:t>
            </a:r>
            <a:r>
              <a:rPr lang="fr-FR" sz="1800" b="1" dirty="0" smtClean="0"/>
              <a:t>Venise,  </a:t>
            </a:r>
            <a:r>
              <a:rPr lang="fr-FR" sz="1800" b="1" dirty="0" err="1" smtClean="0"/>
              <a:t>Loriol</a:t>
            </a:r>
            <a:r>
              <a:rPr lang="fr-FR" sz="1800" b="1" dirty="0" smtClean="0"/>
              <a:t> du  Comtat ,Sarrians , Vacqueyras</a:t>
            </a:r>
            <a:r>
              <a:rPr lang="fr-FR" sz="1800" b="1" dirty="0" smtClean="0"/>
              <a:t>)( </a:t>
            </a:r>
            <a:r>
              <a:rPr lang="fr-FR" sz="1800" b="1" dirty="0" smtClean="0"/>
              <a:t>Samedi ,  Dimanche  et   JF ; Pas de garde , ni  d’astreinte de  nuit)</a:t>
            </a:r>
          </a:p>
          <a:p>
            <a:pPr algn="just">
              <a:buFont typeface="Wingdings" panose="05000000000000000000" pitchFamily="2" charset="2"/>
              <a:buChar char="Ø"/>
            </a:pPr>
            <a:r>
              <a:rPr lang="fr-FR" sz="1800" b="1" dirty="0" smtClean="0">
                <a:solidFill>
                  <a:srgbClr val="FF0000"/>
                </a:solidFill>
              </a:rPr>
              <a:t>Des départs en  retraite  en 2019 et 2020   à  Sarrians  </a:t>
            </a:r>
          </a:p>
          <a:p>
            <a:pPr algn="just">
              <a:buFont typeface="Wingdings" panose="05000000000000000000" pitchFamily="2" charset="2"/>
              <a:buChar char="Ø"/>
            </a:pPr>
            <a:endParaRPr lang="fr-FR" sz="1800" b="1" dirty="0" smtClean="0"/>
          </a:p>
          <a:p>
            <a:pPr marL="0" indent="0" algn="ctr">
              <a:buNone/>
            </a:pPr>
            <a:r>
              <a:rPr lang="fr-FR" sz="2300" b="1" dirty="0" smtClean="0">
                <a:solidFill>
                  <a:srgbClr val="FF0000"/>
                </a:solidFill>
              </a:rPr>
              <a:t>DONC </a:t>
            </a:r>
            <a:r>
              <a:rPr lang="fr-FR" sz="2300" b="1" dirty="0" smtClean="0">
                <a:solidFill>
                  <a:srgbClr val="FF0000"/>
                </a:solidFill>
              </a:rPr>
              <a:t>SARRIANS RECRUTE </a:t>
            </a:r>
            <a:r>
              <a:rPr lang="fr-FR" sz="2300" b="1" dirty="0" smtClean="0">
                <a:solidFill>
                  <a:srgbClr val="FF0000"/>
                </a:solidFill>
              </a:rPr>
              <a:t>!!!</a:t>
            </a:r>
            <a:endParaRPr lang="fr-FR" sz="2300" dirty="0" smtClean="0">
              <a:solidFill>
                <a:srgbClr val="FF0000"/>
              </a:solidFill>
            </a:endParaRPr>
          </a:p>
          <a:p>
            <a:pPr marL="0" indent="0" algn="just">
              <a:buNone/>
            </a:pPr>
            <a:endParaRPr lang="fr-FR" sz="1800" dirty="0" smtClean="0"/>
          </a:p>
          <a:p>
            <a:pPr marL="0" indent="0" algn="just">
              <a:buNone/>
            </a:pPr>
            <a:endParaRPr lang="fr-FR" sz="1800" dirty="0"/>
          </a:p>
          <a:p>
            <a:pPr algn="just">
              <a:buFont typeface="Wingdings" panose="05000000000000000000" pitchFamily="2" charset="2"/>
              <a:buChar char="Ø"/>
            </a:pPr>
            <a:endParaRPr lang="fr-FR" sz="1800" dirty="0"/>
          </a:p>
          <a:p>
            <a:pPr algn="just">
              <a:buFont typeface="Wingdings" panose="05000000000000000000" pitchFamily="2" charset="2"/>
              <a:buChar char="Ø"/>
            </a:pPr>
            <a:endParaRPr lang="fr-FR" sz="1800" dirty="0"/>
          </a:p>
          <a:p>
            <a:pPr algn="just">
              <a:buFont typeface="Wingdings" panose="05000000000000000000" pitchFamily="2" charset="2"/>
              <a:buChar char="Ø"/>
            </a:pPr>
            <a:endParaRPr lang="fr-FR" sz="1800" dirty="0"/>
          </a:p>
          <a:p>
            <a:pPr algn="just">
              <a:buFont typeface="Wingdings" panose="05000000000000000000" pitchFamily="2" charset="2"/>
              <a:buChar char="Ø"/>
            </a:pPr>
            <a:endParaRPr lang="fr-FR" sz="1800" dirty="0"/>
          </a:p>
          <a:p>
            <a:pPr marL="0" indent="0" algn="just">
              <a:buNone/>
            </a:pPr>
            <a:endParaRPr lang="fr-FR" sz="2100" dirty="0"/>
          </a:p>
          <a:p>
            <a:pPr algn="just">
              <a:buFont typeface="Wingdings" panose="05000000000000000000" pitchFamily="2" charset="2"/>
              <a:buChar char="Ø"/>
            </a:pPr>
            <a:endParaRPr lang="fr-FR" sz="2100" dirty="0"/>
          </a:p>
        </p:txBody>
      </p:sp>
      <p:pic>
        <p:nvPicPr>
          <p:cNvPr id="5" name="Image 4" descr="http://www.ville-sarrians.fr/fileadmin/_processed_/c/3/csm_Sarrians-actu-18-05-cabinet-medical_7e71ab0af4.jpg"/>
          <p:cNvPicPr/>
          <p:nvPr/>
        </p:nvPicPr>
        <p:blipFill>
          <a:blip r:embed="rId2">
            <a:extLst>
              <a:ext uri="{28A0092B-C50C-407E-A947-70E740481C1C}">
                <a14:useLocalDpi xmlns:a14="http://schemas.microsoft.com/office/drawing/2010/main" val="0"/>
              </a:ext>
            </a:extLst>
          </a:blip>
          <a:srcRect/>
          <a:stretch>
            <a:fillRect/>
          </a:stretch>
        </p:blipFill>
        <p:spPr bwMode="auto">
          <a:xfrm>
            <a:off x="7491576" y="1454369"/>
            <a:ext cx="2800350" cy="1905000"/>
          </a:xfrm>
          <a:prstGeom prst="rect">
            <a:avLst/>
          </a:prstGeom>
          <a:noFill/>
          <a:ln>
            <a:noFill/>
          </a:ln>
        </p:spPr>
      </p:pic>
      <p:sp>
        <p:nvSpPr>
          <p:cNvPr id="7" name="Bande diagonale 6"/>
          <p:cNvSpPr/>
          <p:nvPr/>
        </p:nvSpPr>
        <p:spPr>
          <a:xfrm>
            <a:off x="388884" y="451945"/>
            <a:ext cx="1786758" cy="1513490"/>
          </a:xfrm>
          <a:prstGeom prst="diagStrip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rgbClr val="FF0000"/>
                </a:solidFill>
              </a:rPr>
              <a:t>URGENT</a:t>
            </a:r>
            <a:endParaRPr lang="fr-FR" dirty="0">
              <a:solidFill>
                <a:srgbClr val="FF0000"/>
              </a:solidFill>
            </a:endParaRPr>
          </a:p>
        </p:txBody>
      </p:sp>
    </p:spTree>
    <p:extLst>
      <p:ext uri="{BB962C8B-B14F-4D97-AF65-F5344CB8AC3E}">
        <p14:creationId xmlns:p14="http://schemas.microsoft.com/office/powerpoint/2010/main" val="3828857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6">
                                            <p:txEl>
                                              <p:pRg st="9" end="9"/>
                                            </p:txEl>
                                          </p:spTgt>
                                        </p:tgtEl>
                                        <p:attrNameLst>
                                          <p:attrName>style.visibility</p:attrName>
                                        </p:attrNameLst>
                                      </p:cBhvr>
                                      <p:to>
                                        <p:strVal val="visible"/>
                                      </p:to>
                                    </p:set>
                                    <p:animEffect transition="in" filter="fade">
                                      <p:cBhvr>
                                        <p:cTn id="7" dur="2000"/>
                                        <p:tgtEl>
                                          <p:spTgt spid="6">
                                            <p:txEl>
                                              <p:pRg st="9" end="9"/>
                                            </p:txEl>
                                          </p:spTgt>
                                        </p:tgtEl>
                                      </p:cBhvr>
                                    </p:animEffect>
                                    <p:anim calcmode="lin" valueType="num">
                                      <p:cBhvr>
                                        <p:cTn id="8" dur="2000" fill="hold"/>
                                        <p:tgtEl>
                                          <p:spTgt spid="6">
                                            <p:txEl>
                                              <p:pRg st="9" end="9"/>
                                            </p:txEl>
                                          </p:spTgt>
                                        </p:tgtEl>
                                        <p:attrNameLst>
                                          <p:attrName>ppt_w</p:attrName>
                                        </p:attrNameLst>
                                      </p:cBhvr>
                                      <p:tavLst>
                                        <p:tav tm="0" fmla="#ppt_w*sin(2.5*pi*$)">
                                          <p:val>
                                            <p:fltVal val="0"/>
                                          </p:val>
                                        </p:tav>
                                        <p:tav tm="100000">
                                          <p:val>
                                            <p:fltVal val="1"/>
                                          </p:val>
                                        </p:tav>
                                      </p:tavLst>
                                    </p:anim>
                                    <p:anim calcmode="lin" valueType="num">
                                      <p:cBhvr>
                                        <p:cTn id="9" dur="2000" fill="hold"/>
                                        <p:tgtEl>
                                          <p:spTgt spid="6">
                                            <p:txEl>
                                              <p:pRg st="9" end="9"/>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a:extLst>
              <a:ext uri="{FF2B5EF4-FFF2-40B4-BE49-F238E27FC236}">
                <a16:creationId xmlns:a16="http://schemas.microsoft.com/office/drawing/2014/main" xmlns="" id="{7D45CC01-A067-4E73-9BB3-FC9FEEB5E2D8}"/>
              </a:ext>
            </a:extLst>
          </p:cNvPr>
          <p:cNvSpPr>
            <a:spLocks noGrp="1"/>
          </p:cNvSpPr>
          <p:nvPr>
            <p:ph type="title"/>
          </p:nvPr>
        </p:nvSpPr>
        <p:spPr>
          <a:xfrm>
            <a:off x="838200" y="365125"/>
            <a:ext cx="10515600" cy="1325563"/>
          </a:xfrm>
        </p:spPr>
        <p:txBody>
          <a:bodyPr>
            <a:normAutofit/>
          </a:bodyPr>
          <a:lstStyle/>
          <a:p>
            <a:pPr marL="0" indent="0" algn="ctr">
              <a:buNone/>
            </a:pPr>
            <a:r>
              <a:rPr lang="fr-FR" sz="3600" b="1" dirty="0"/>
              <a:t>Les contacts</a:t>
            </a:r>
          </a:p>
        </p:txBody>
      </p:sp>
      <p:sp>
        <p:nvSpPr>
          <p:cNvPr id="6" name="Espace réservé du contenu 2">
            <a:extLst>
              <a:ext uri="{FF2B5EF4-FFF2-40B4-BE49-F238E27FC236}">
                <a16:creationId xmlns:a16="http://schemas.microsoft.com/office/drawing/2014/main" xmlns="" id="{25027257-E683-4F7C-9A8F-5026D3B5F260}"/>
              </a:ext>
            </a:extLst>
          </p:cNvPr>
          <p:cNvSpPr txBox="1">
            <a:spLocks/>
          </p:cNvSpPr>
          <p:nvPr/>
        </p:nvSpPr>
        <p:spPr>
          <a:xfrm>
            <a:off x="503895" y="1964234"/>
            <a:ext cx="11373395" cy="1872041"/>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buFont typeface="Wingdings" panose="05000000000000000000" pitchFamily="2" charset="2"/>
              <a:buChar char="Ø"/>
            </a:pPr>
            <a:r>
              <a:rPr lang="fr-FR" sz="1800" dirty="0" smtClean="0"/>
              <a:t>Dr  Pierre  CHEVALIER   Tel : 04.90.65.50.52</a:t>
            </a:r>
          </a:p>
          <a:p>
            <a:pPr algn="just">
              <a:buFont typeface="Wingdings" panose="05000000000000000000" pitchFamily="2" charset="2"/>
              <a:buChar char="Ø"/>
            </a:pPr>
            <a:r>
              <a:rPr lang="fr-FR" sz="1800" dirty="0" smtClean="0"/>
              <a:t>Dr  Catherine  PAPILLON-SINTES  Tel : </a:t>
            </a:r>
            <a:r>
              <a:rPr lang="fr-FR" sz="1800" dirty="0" smtClean="0"/>
              <a:t>04.90.65.44.60</a:t>
            </a:r>
            <a:endParaRPr lang="fr-FR" sz="1800" dirty="0" smtClean="0"/>
          </a:p>
          <a:p>
            <a:pPr algn="just">
              <a:buFont typeface="Wingdings" panose="05000000000000000000" pitchFamily="2" charset="2"/>
              <a:buChar char="Ø"/>
            </a:pPr>
            <a:r>
              <a:rPr lang="fr-FR" sz="1800" dirty="0" smtClean="0"/>
              <a:t>Dr  Philippe  DEYRES  Tel : </a:t>
            </a:r>
            <a:r>
              <a:rPr lang="fr-FR" sz="1800" smtClean="0"/>
              <a:t>04.90.65.40.35 </a:t>
            </a:r>
            <a:r>
              <a:rPr lang="fr-FR" sz="1800" smtClean="0"/>
              <a:t>     </a:t>
            </a:r>
            <a:r>
              <a:rPr lang="fr-FR" sz="1800" dirty="0"/>
              <a:t>mail @  </a:t>
            </a:r>
            <a:r>
              <a:rPr lang="fr-FR" sz="1800" dirty="0" smtClean="0"/>
              <a:t>: </a:t>
            </a:r>
            <a:r>
              <a:rPr lang="fr-FR" sz="1800" dirty="0" smtClean="0">
                <a:hlinkClick r:id="rId2"/>
              </a:rPr>
              <a:t>deyphi@gmail.com</a:t>
            </a:r>
            <a:endParaRPr lang="fr-FR" sz="1800" dirty="0" smtClean="0"/>
          </a:p>
          <a:p>
            <a:pPr algn="just">
              <a:buFont typeface="Wingdings" panose="05000000000000000000" pitchFamily="2" charset="2"/>
              <a:buChar char="Ø"/>
            </a:pPr>
            <a:r>
              <a:rPr lang="fr-FR" sz="1800" dirty="0"/>
              <a:t>Mairie de Sarrians - Secrétariat de Madame Anne-Marie BARDET, Maire au : 04 90 12 21 </a:t>
            </a:r>
            <a:r>
              <a:rPr lang="fr-FR" sz="1800" dirty="0"/>
              <a:t>39 ; ou par mail @ : </a:t>
            </a:r>
            <a:r>
              <a:rPr lang="fr-FR" sz="1800" dirty="0" smtClean="0"/>
              <a:t>dgs@ville-sarrians.fr</a:t>
            </a:r>
            <a:endParaRPr lang="fr-FR" sz="1800" dirty="0" smtClean="0"/>
          </a:p>
          <a:p>
            <a:pPr algn="just">
              <a:buFont typeface="Wingdings" panose="05000000000000000000" pitchFamily="2" charset="2"/>
              <a:buChar char="Ø"/>
            </a:pPr>
            <a:r>
              <a:rPr lang="fr-FR" sz="1800" dirty="0"/>
              <a:t> http://www.ville-sarrians.fr/accueil.html</a:t>
            </a:r>
            <a:endParaRPr lang="fr-FR" sz="1800" dirty="0" smtClean="0"/>
          </a:p>
          <a:p>
            <a:pPr marL="0" indent="0" algn="just">
              <a:buNone/>
            </a:pPr>
            <a:r>
              <a:rPr lang="fr-FR" sz="1800" dirty="0"/>
              <a:t> </a:t>
            </a:r>
            <a:r>
              <a:rPr lang="fr-FR" sz="1800" dirty="0" smtClean="0"/>
              <a:t>                                                             </a:t>
            </a:r>
            <a:endParaRPr lang="fr-FR" sz="1800" dirty="0" smtClean="0"/>
          </a:p>
          <a:p>
            <a:pPr marL="0" indent="0" algn="just">
              <a:buNone/>
            </a:pPr>
            <a:endParaRPr lang="fr-FR" sz="1800" dirty="0"/>
          </a:p>
          <a:p>
            <a:pPr marL="0" indent="0" algn="just">
              <a:buNone/>
            </a:pPr>
            <a:endParaRPr lang="fr-FR" sz="1800" dirty="0"/>
          </a:p>
          <a:p>
            <a:pPr marL="0" indent="0" algn="just">
              <a:buNone/>
            </a:pPr>
            <a:endParaRPr lang="fr-FR" sz="1800" dirty="0"/>
          </a:p>
          <a:p>
            <a:pPr marL="0" indent="0" algn="just">
              <a:buNone/>
            </a:pPr>
            <a:endParaRPr lang="fr-FR" sz="1800" dirty="0"/>
          </a:p>
          <a:p>
            <a:pPr marL="0" indent="0" algn="just">
              <a:buNone/>
            </a:pPr>
            <a:endParaRPr lang="fr-FR" sz="1800" dirty="0"/>
          </a:p>
          <a:p>
            <a:pPr algn="just">
              <a:buFont typeface="Wingdings" panose="05000000000000000000" pitchFamily="2" charset="2"/>
              <a:buChar char="Ø"/>
            </a:pPr>
            <a:endParaRPr lang="fr-FR" sz="1800" dirty="0"/>
          </a:p>
          <a:p>
            <a:pPr algn="just">
              <a:buFont typeface="Wingdings" panose="05000000000000000000" pitchFamily="2" charset="2"/>
              <a:buChar char="Ø"/>
            </a:pPr>
            <a:endParaRPr lang="fr-FR" sz="1800" dirty="0"/>
          </a:p>
          <a:p>
            <a:pPr algn="just">
              <a:buFont typeface="Wingdings" panose="05000000000000000000" pitchFamily="2" charset="2"/>
              <a:buChar char="Ø"/>
            </a:pPr>
            <a:endParaRPr lang="fr-FR" sz="1800" dirty="0"/>
          </a:p>
          <a:p>
            <a:pPr marL="0" indent="0" algn="just">
              <a:buNone/>
            </a:pPr>
            <a:endParaRPr lang="fr-FR" sz="2100" dirty="0"/>
          </a:p>
          <a:p>
            <a:pPr algn="just">
              <a:buFont typeface="Wingdings" panose="05000000000000000000" pitchFamily="2" charset="2"/>
              <a:buChar char="Ø"/>
            </a:pPr>
            <a:endParaRPr lang="fr-FR" sz="2100" dirty="0"/>
          </a:p>
        </p:txBody>
      </p:sp>
      <p:pic>
        <p:nvPicPr>
          <p:cNvPr id="2" name="Image 1"/>
          <p:cNvPicPr>
            <a:picLocks noChangeAspect="1"/>
          </p:cNvPicPr>
          <p:nvPr/>
        </p:nvPicPr>
        <p:blipFill>
          <a:blip r:embed="rId3"/>
          <a:stretch>
            <a:fillRect/>
          </a:stretch>
        </p:blipFill>
        <p:spPr>
          <a:xfrm>
            <a:off x="4206437" y="3615836"/>
            <a:ext cx="3274629" cy="2383930"/>
          </a:xfrm>
          <a:prstGeom prst="rect">
            <a:avLst/>
          </a:prstGeom>
        </p:spPr>
      </p:pic>
      <p:sp>
        <p:nvSpPr>
          <p:cNvPr id="9" name="Bande diagonale 8"/>
          <p:cNvSpPr/>
          <p:nvPr/>
        </p:nvSpPr>
        <p:spPr>
          <a:xfrm>
            <a:off x="388883" y="451944"/>
            <a:ext cx="2102069" cy="1587063"/>
          </a:xfrm>
          <a:prstGeom prst="diagStrip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rgbClr val="FF0000"/>
                </a:solidFill>
              </a:rPr>
              <a:t>URGENT</a:t>
            </a:r>
            <a:endParaRPr lang="fr-FR" dirty="0">
              <a:solidFill>
                <a:srgbClr val="FF0000"/>
              </a:solidFill>
            </a:endParaRPr>
          </a:p>
        </p:txBody>
      </p:sp>
    </p:spTree>
    <p:extLst>
      <p:ext uri="{BB962C8B-B14F-4D97-AF65-F5344CB8AC3E}">
        <p14:creationId xmlns:p14="http://schemas.microsoft.com/office/powerpoint/2010/main" val="527155004"/>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356</TotalTime>
  <Words>297</Words>
  <Application>Microsoft Office PowerPoint</Application>
  <PresentationFormat>Grand écran</PresentationFormat>
  <Paragraphs>87</Paragraphs>
  <Slides>5</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5</vt:i4>
      </vt:variant>
    </vt:vector>
  </HeadingPairs>
  <TitlesOfParts>
    <vt:vector size="10" baseType="lpstr">
      <vt:lpstr>Arial</vt:lpstr>
      <vt:lpstr>Calibri</vt:lpstr>
      <vt:lpstr>Calibri Light</vt:lpstr>
      <vt:lpstr>Wingdings</vt:lpstr>
      <vt:lpstr>Thème Office</vt:lpstr>
      <vt:lpstr>Présentation PowerPoint</vt:lpstr>
      <vt:lpstr>Présentation PowerPoint</vt:lpstr>
      <vt:lpstr>L’environnement médical</vt:lpstr>
      <vt:lpstr>Le Centre  Médical Jean GIONO</vt:lpstr>
      <vt:lpstr>Les contacts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Muriel Frechoso</dc:creator>
  <cp:lastModifiedBy>lenovo</cp:lastModifiedBy>
  <cp:revision>34</cp:revision>
  <dcterms:created xsi:type="dcterms:W3CDTF">2019-01-09T14:21:38Z</dcterms:created>
  <dcterms:modified xsi:type="dcterms:W3CDTF">2019-03-16T19:06:31Z</dcterms:modified>
</cp:coreProperties>
</file>